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29"/>
  </p:notesMasterIdLst>
  <p:sldIdLst>
    <p:sldId id="277" r:id="rId2"/>
    <p:sldId id="278" r:id="rId3"/>
    <p:sldId id="257" r:id="rId4"/>
    <p:sldId id="258" r:id="rId5"/>
    <p:sldId id="259" r:id="rId6"/>
    <p:sldId id="280" r:id="rId7"/>
    <p:sldId id="260" r:id="rId8"/>
    <p:sldId id="281" r:id="rId9"/>
    <p:sldId id="261" r:id="rId10"/>
    <p:sldId id="283" r:id="rId11"/>
    <p:sldId id="262" r:id="rId12"/>
    <p:sldId id="282" r:id="rId13"/>
    <p:sldId id="263" r:id="rId14"/>
    <p:sldId id="284" r:id="rId15"/>
    <p:sldId id="264" r:id="rId16"/>
    <p:sldId id="285" r:id="rId17"/>
    <p:sldId id="265" r:id="rId18"/>
    <p:sldId id="266" r:id="rId19"/>
    <p:sldId id="279" r:id="rId20"/>
    <p:sldId id="267" r:id="rId21"/>
    <p:sldId id="268" r:id="rId22"/>
    <p:sldId id="269" r:id="rId23"/>
    <p:sldId id="286" r:id="rId24"/>
    <p:sldId id="270" r:id="rId25"/>
    <p:sldId id="271" r:id="rId26"/>
    <p:sldId id="287" r:id="rId27"/>
    <p:sldId id="27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62" autoAdjust="0"/>
    <p:restoredTop sz="94660"/>
  </p:normalViewPr>
  <p:slideViewPr>
    <p:cSldViewPr>
      <p:cViewPr varScale="1">
        <p:scale>
          <a:sx n="82" d="100"/>
          <a:sy n="82" d="100"/>
        </p:scale>
        <p:origin x="1003"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9066AB-E574-4A46-BFF4-1310DEA816A3}" type="datetimeFigureOut">
              <a:rPr lang="en-US" smtClean="0"/>
              <a:t>07-Apr-21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62A3B7-8A8B-4E67-8139-31AA2D0DC5A4}"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62A3B7-8A8B-4E67-8139-31AA2D0DC5A4}" type="slidenum">
              <a:rPr lang="en-US" smtClean="0"/>
              <a:t>7</a:t>
            </a:fld>
            <a:endParaRPr lang="en-US"/>
          </a:p>
        </p:txBody>
      </p:sp>
    </p:spTree>
    <p:extLst>
      <p:ext uri="{BB962C8B-B14F-4D97-AF65-F5344CB8AC3E}">
        <p14:creationId xmlns:p14="http://schemas.microsoft.com/office/powerpoint/2010/main" val="4079408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62A3B7-8A8B-4E67-8139-31AA2D0DC5A4}" type="slidenum">
              <a:rPr lang="en-US" smtClean="0"/>
              <a:t>8</a:t>
            </a:fld>
            <a:endParaRPr lang="en-US"/>
          </a:p>
        </p:txBody>
      </p:sp>
    </p:spTree>
    <p:extLst>
      <p:ext uri="{BB962C8B-B14F-4D97-AF65-F5344CB8AC3E}">
        <p14:creationId xmlns:p14="http://schemas.microsoft.com/office/powerpoint/2010/main" val="1259201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0CE345-B945-4826-9193-831B176C41A9}"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2703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06AE1-4700-4F5D-B96A-42394B7C92A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5582637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06AE1-4700-4F5D-B96A-42394B7C92A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772679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06AE1-4700-4F5D-B96A-42394B7C92A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311737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06AE1-4700-4F5D-B96A-42394B7C92A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2639854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406AE1-4700-4F5D-B96A-42394B7C92A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27318547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133560-F46E-486C-AD92-9069C66DAAF5}"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553897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6EED3B-5AA4-4F9B-9A25-E640A234233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28602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271E1F-E78E-4CC9-AF75-6D3EBCF7AD4F}"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95358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F8E36-25F9-452A-AF6C-E4987DDBAB16}" type="datetime1">
              <a:rPr lang="en-US" smtClean="0"/>
              <a:t>07-Apr-21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3809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A7455B-D19E-4212-806E-5DF54871C2C6}" type="datetime1">
              <a:rPr lang="en-US" smtClean="0"/>
              <a:t>07-Apr-21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2613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4EE944-4733-4262-A4BF-118B0DC1AB93}" type="datetime1">
              <a:rPr lang="en-US" smtClean="0"/>
              <a:t>07-Apr-21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54583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A0074E-777C-457A-ABAB-0C7D9ADABE6A}" type="datetime1">
              <a:rPr lang="en-US" smtClean="0"/>
              <a:t>07-Apr-21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28303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133FE-22B3-4DE0-ABDD-F2970D5AD6EC}" type="datetime1">
              <a:rPr lang="en-US" smtClean="0"/>
              <a:t>07-Apr-21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30589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BF6C927-B069-498E-B5A3-EE0FD840D81D}" type="datetime1">
              <a:rPr lang="en-US" smtClean="0"/>
              <a:t>07-Apr-21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67138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CC023B-A24D-4106-B03C-B3FBB5257D87}" type="datetime1">
              <a:rPr lang="en-US" smtClean="0"/>
              <a:t>07-Apr-21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91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7406AE1-4700-4F5D-B96A-42394B7C92A6}" type="datetime1">
              <a:rPr lang="en-US" smtClean="0"/>
              <a:t>07-Apr-21</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56893990"/>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43F6F-C772-4C34-A4ED-BAC04F63467D}"/>
              </a:ext>
            </a:extLst>
          </p:cNvPr>
          <p:cNvSpPr>
            <a:spLocks noGrp="1"/>
          </p:cNvSpPr>
          <p:nvPr>
            <p:ph idx="1"/>
          </p:nvPr>
        </p:nvSpPr>
        <p:spPr>
          <a:xfrm>
            <a:off x="822959" y="1219200"/>
            <a:ext cx="7543801" cy="4649894"/>
          </a:xfrm>
        </p:spPr>
        <p:txBody>
          <a:bodyPr/>
          <a:lstStyle/>
          <a:p>
            <a:pPr marL="0" indent="0">
              <a:buNone/>
            </a:pPr>
            <a:r>
              <a:rPr lang="ro-RO" b="1" dirty="0">
                <a:solidFill>
                  <a:srgbClr val="002060"/>
                </a:solidFill>
                <a:latin typeface="Arial" pitchFamily="34" charset="0"/>
                <a:cs typeface="Arial" pitchFamily="34" charset="0"/>
              </a:rPr>
              <a:t>Ministerul Educației</a:t>
            </a:r>
            <a:endParaRPr lang="en-US" b="1" dirty="0">
              <a:solidFill>
                <a:srgbClr val="002060"/>
              </a:solidFill>
              <a:latin typeface="Arial" pitchFamily="34" charset="0"/>
              <a:cs typeface="Arial" pitchFamily="34" charset="0"/>
            </a:endParaRPr>
          </a:p>
          <a:p>
            <a:pPr algn="ctr"/>
            <a:endParaRPr lang="ro-RO" b="1" dirty="0">
              <a:latin typeface="Arial" pitchFamily="34" charset="0"/>
              <a:cs typeface="Arial" pitchFamily="34" charset="0"/>
            </a:endParaRPr>
          </a:p>
          <a:p>
            <a:pPr algn="ctr"/>
            <a:endParaRPr lang="ro-RO" b="1" dirty="0">
              <a:latin typeface="Arial" pitchFamily="34" charset="0"/>
              <a:cs typeface="Arial" pitchFamily="34" charset="0"/>
            </a:endParaRPr>
          </a:p>
          <a:p>
            <a:pPr algn="ctr"/>
            <a:endParaRPr lang="en-US" b="1" dirty="0">
              <a:latin typeface="Arial" pitchFamily="34" charset="0"/>
              <a:cs typeface="Arial" pitchFamily="34" charset="0"/>
            </a:endParaRPr>
          </a:p>
          <a:p>
            <a:pPr marL="0" indent="0" algn="ctr">
              <a:buNone/>
            </a:pPr>
            <a:r>
              <a:rPr lang="en-US" b="1" dirty="0" err="1">
                <a:solidFill>
                  <a:srgbClr val="002060"/>
                </a:solidFill>
                <a:latin typeface="Arial" pitchFamily="34" charset="0"/>
                <a:cs typeface="Arial" pitchFamily="34" charset="0"/>
              </a:rPr>
              <a:t>Programul</a:t>
            </a:r>
            <a:r>
              <a:rPr lang="en-US" b="1" dirty="0">
                <a:solidFill>
                  <a:srgbClr val="002060"/>
                </a:solidFill>
                <a:latin typeface="Arial" pitchFamily="34" charset="0"/>
                <a:cs typeface="Arial" pitchFamily="34" charset="0"/>
              </a:rPr>
              <a:t> </a:t>
            </a:r>
            <a:r>
              <a:rPr lang="en-US" b="1" dirty="0" err="1">
                <a:solidFill>
                  <a:srgbClr val="002060"/>
                </a:solidFill>
                <a:latin typeface="Arial" pitchFamily="34" charset="0"/>
                <a:cs typeface="Arial" pitchFamily="34" charset="0"/>
              </a:rPr>
              <a:t>na</a:t>
            </a:r>
            <a:r>
              <a:rPr lang="ro-RO" b="1" dirty="0">
                <a:solidFill>
                  <a:srgbClr val="002060"/>
                </a:solidFill>
                <a:latin typeface="Arial" pitchFamily="34" charset="0"/>
                <a:cs typeface="Arial" pitchFamily="34" charset="0"/>
              </a:rPr>
              <a:t>ț</a:t>
            </a:r>
            <a:r>
              <a:rPr lang="en-US" b="1" dirty="0" err="1">
                <a:solidFill>
                  <a:srgbClr val="002060"/>
                </a:solidFill>
                <a:latin typeface="Arial" pitchFamily="34" charset="0"/>
                <a:cs typeface="Arial" pitchFamily="34" charset="0"/>
              </a:rPr>
              <a:t>ional</a:t>
            </a:r>
            <a:r>
              <a:rPr lang="en-US" b="1" dirty="0">
                <a:solidFill>
                  <a:srgbClr val="002060"/>
                </a:solidFill>
                <a:latin typeface="Arial" pitchFamily="34" charset="0"/>
                <a:cs typeface="Arial" pitchFamily="34" charset="0"/>
              </a:rPr>
              <a:t> pilot de tip „</a:t>
            </a:r>
            <a:r>
              <a:rPr lang="en-US" b="1" dirty="0" err="1">
                <a:solidFill>
                  <a:srgbClr val="002060"/>
                </a:solidFill>
                <a:latin typeface="Arial" pitchFamily="34" charset="0"/>
                <a:cs typeface="Arial" pitchFamily="34" charset="0"/>
              </a:rPr>
              <a:t>Școala</a:t>
            </a:r>
            <a:r>
              <a:rPr lang="en-US" b="1" dirty="0">
                <a:solidFill>
                  <a:srgbClr val="002060"/>
                </a:solidFill>
                <a:latin typeface="Arial" pitchFamily="34" charset="0"/>
                <a:cs typeface="Arial" pitchFamily="34" charset="0"/>
              </a:rPr>
              <a:t> </a:t>
            </a:r>
            <a:r>
              <a:rPr lang="en-US" b="1" dirty="0" err="1">
                <a:solidFill>
                  <a:srgbClr val="002060"/>
                </a:solidFill>
                <a:latin typeface="Arial" pitchFamily="34" charset="0"/>
                <a:cs typeface="Arial" pitchFamily="34" charset="0"/>
              </a:rPr>
              <a:t>după</a:t>
            </a:r>
            <a:r>
              <a:rPr lang="en-US" b="1" dirty="0">
                <a:solidFill>
                  <a:srgbClr val="002060"/>
                </a:solidFill>
                <a:latin typeface="Arial" pitchFamily="34" charset="0"/>
                <a:cs typeface="Arial" pitchFamily="34" charset="0"/>
              </a:rPr>
              <a:t> </a:t>
            </a:r>
            <a:r>
              <a:rPr lang="en-US" b="1" dirty="0" err="1">
                <a:solidFill>
                  <a:srgbClr val="002060"/>
                </a:solidFill>
                <a:latin typeface="Arial" pitchFamily="34" charset="0"/>
                <a:cs typeface="Arial" pitchFamily="34" charset="0"/>
              </a:rPr>
              <a:t>școală</a:t>
            </a:r>
            <a:r>
              <a:rPr lang="en-US" b="1" dirty="0">
                <a:solidFill>
                  <a:srgbClr val="002060"/>
                </a:solidFill>
                <a:latin typeface="Arial" pitchFamily="34" charset="0"/>
                <a:cs typeface="Arial" pitchFamily="34" charset="0"/>
              </a:rPr>
              <a:t>”</a:t>
            </a:r>
            <a:endParaRPr lang="ro-RO" b="1" dirty="0">
              <a:solidFill>
                <a:srgbClr val="002060"/>
              </a:solidFill>
              <a:latin typeface="Arial" pitchFamily="34" charset="0"/>
              <a:cs typeface="Arial" pitchFamily="34" charset="0"/>
            </a:endParaRPr>
          </a:p>
          <a:p>
            <a:pPr algn="ctr"/>
            <a:endParaRPr lang="en-US" b="1" dirty="0">
              <a:solidFill>
                <a:srgbClr val="002060"/>
              </a:solidFill>
              <a:latin typeface="Arial" pitchFamily="34" charset="0"/>
              <a:cs typeface="Arial" pitchFamily="34" charset="0"/>
            </a:endParaRPr>
          </a:p>
          <a:p>
            <a:pPr marL="0" indent="0" algn="ctr">
              <a:buNone/>
            </a:pPr>
            <a:r>
              <a:rPr lang="en-US" b="1" dirty="0">
                <a:solidFill>
                  <a:srgbClr val="002060"/>
                </a:solidFill>
                <a:latin typeface="Arial" pitchFamily="34" charset="0"/>
                <a:cs typeface="Arial" pitchFamily="34" charset="0"/>
              </a:rPr>
              <a:t>PROGRAM NATIONAL </a:t>
            </a:r>
            <a:endParaRPr lang="ro-RO" b="1" dirty="0">
              <a:solidFill>
                <a:srgbClr val="002060"/>
              </a:solidFill>
              <a:latin typeface="Arial" pitchFamily="34" charset="0"/>
              <a:cs typeface="Arial" pitchFamily="34" charset="0"/>
            </a:endParaRPr>
          </a:p>
          <a:p>
            <a:pPr marL="0" indent="0" algn="ctr">
              <a:buNone/>
            </a:pPr>
            <a:r>
              <a:rPr lang="en-US" b="1" dirty="0">
                <a:solidFill>
                  <a:srgbClr val="002060"/>
                </a:solidFill>
                <a:latin typeface="Arial" pitchFamily="34" charset="0"/>
                <a:cs typeface="Arial" pitchFamily="34" charset="0"/>
              </a:rPr>
              <a:t>DE ACTIVITATI REMEDIALE PENTRU ELEVI</a:t>
            </a:r>
          </a:p>
          <a:p>
            <a:endParaRPr lang="en-US" b="1" dirty="0">
              <a:latin typeface="Arial" pitchFamily="34" charset="0"/>
              <a:cs typeface="Arial" pitchFamily="34" charset="0"/>
            </a:endParaRPr>
          </a:p>
        </p:txBody>
      </p:sp>
      <p:sp>
        <p:nvSpPr>
          <p:cNvPr id="4" name="Slide Number Placeholder 3">
            <a:extLst>
              <a:ext uri="{FF2B5EF4-FFF2-40B4-BE49-F238E27FC236}">
                <a16:creationId xmlns:a16="http://schemas.microsoft.com/office/drawing/2014/main" id="{817128CC-B9E0-4133-9957-FDD2A070F61F}"/>
              </a:ext>
            </a:extLst>
          </p:cNvPr>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143037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48" y="149443"/>
            <a:ext cx="5422952" cy="383957"/>
          </a:xfrm>
        </p:spPr>
        <p:txBody>
          <a:bodyPr>
            <a:normAutofit/>
          </a:bodyPr>
          <a:lstStyle/>
          <a:p>
            <a:r>
              <a:rPr lang="ro-RO" sz="1800" b="1" dirty="0">
                <a:solidFill>
                  <a:srgbClr val="002060"/>
                </a:solidFill>
                <a:latin typeface="Arial" pitchFamily="34" charset="0"/>
                <a:cs typeface="Arial" pitchFamily="34" charset="0"/>
              </a:rPr>
              <a:t>ORGANIZAREA  ACTIVITĂȚILOR REMEDIALE</a:t>
            </a:r>
            <a:endParaRPr lang="en-US" sz="1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381000" y="1219200"/>
            <a:ext cx="6705600" cy="3657600"/>
          </a:xfrm>
        </p:spPr>
        <p:txBody>
          <a:bodyPr>
            <a:noAutofit/>
          </a:bodyPr>
          <a:lstStyle/>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in cazul în care numărul cererilor de participare la programul național pilot de tip “Școală după școală” primite este mai mare decât numărul de locuri pentru care există finanțare, înscrierea pe listă a elevilor se face ținând cont de prevederile OM nr. 3300/2021, cu modificările și completările ulterioare.</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Unitățile de învățământ realizează o analiză a nevoilor de activități remediale si realizează o propunere de program al  activităților remediale  care  se transmite inspectoratului școlar și informații cu privire la resursele umane necesare</a:t>
            </a:r>
            <a:r>
              <a:rPr lang="en-US" sz="2000" dirty="0">
                <a:solidFill>
                  <a:srgbClr val="002060"/>
                </a:solidFill>
                <a:latin typeface="Arial" pitchFamily="34" charset="0"/>
                <a:cs typeface="Arial" pitchFamily="34" charset="0"/>
              </a:rPr>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583179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6858000" cy="3962400"/>
          </a:xfrm>
        </p:spPr>
        <p:txBody>
          <a:bodyPr>
            <a:noAutofit/>
          </a:bodyPr>
          <a:lstStyle/>
          <a:p>
            <a:pPr algn="just"/>
            <a:r>
              <a:rPr lang="ro-RO" sz="2000" dirty="0">
                <a:solidFill>
                  <a:srgbClr val="002060"/>
                </a:solidFill>
                <a:latin typeface="Arial" pitchFamily="34" charset="0"/>
                <a:cs typeface="Arial" pitchFamily="34" charset="0"/>
              </a:rPr>
              <a:t> În organizarea activităților de educație remedială, </a:t>
            </a:r>
            <a:r>
              <a:rPr lang="ro-RO" sz="2000" b="1" u="sng" dirty="0">
                <a:solidFill>
                  <a:srgbClr val="002060"/>
                </a:solidFill>
                <a:latin typeface="Arial" pitchFamily="34" charset="0"/>
                <a:cs typeface="Arial" pitchFamily="34" charset="0"/>
              </a:rPr>
              <a:t>unitățile de învățământ</a:t>
            </a:r>
            <a:r>
              <a:rPr lang="ro-RO" sz="2000" dirty="0">
                <a:solidFill>
                  <a:srgbClr val="002060"/>
                </a:solidFill>
                <a:latin typeface="Arial" pitchFamily="34" charset="0"/>
                <a:cs typeface="Arial" pitchFamily="34" charset="0"/>
              </a:rPr>
              <a:t> vor avea în vedere următoarele recomandări stabilite prin OM nr. 3300/2021, cu modificările și completările ulterioare:</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a) constituirea grupelor cu o medie de 12 elevi/grupă; </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b) organizarea  a 20 ore activități remediale/lună/elev, cu prezență fizică în clasă; </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c) proiectarea, organizarea şi susţinerea activităților de către cadre didactice calificate provenite din unitatea de învățământ care organizează programul sau din alte unități de învățământ; </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7" name="Title 1">
            <a:extLst>
              <a:ext uri="{FF2B5EF4-FFF2-40B4-BE49-F238E27FC236}">
                <a16:creationId xmlns:a16="http://schemas.microsoft.com/office/drawing/2014/main" id="{6CCB7F32-108C-4D40-83C3-09BE8CC41804}"/>
              </a:ext>
            </a:extLst>
          </p:cNvPr>
          <p:cNvSpPr>
            <a:spLocks noGrp="1"/>
          </p:cNvSpPr>
          <p:nvPr>
            <p:ph type="title"/>
          </p:nvPr>
        </p:nvSpPr>
        <p:spPr>
          <a:xfrm>
            <a:off x="596848" y="149443"/>
            <a:ext cx="5422952" cy="383957"/>
          </a:xfrm>
        </p:spPr>
        <p:txBody>
          <a:bodyPr>
            <a:normAutofit/>
          </a:bodyPr>
          <a:lstStyle/>
          <a:p>
            <a:r>
              <a:rPr lang="ro-RO" sz="1800" b="1" dirty="0">
                <a:solidFill>
                  <a:srgbClr val="002060"/>
                </a:solidFill>
                <a:latin typeface="Arial" pitchFamily="34" charset="0"/>
                <a:cs typeface="Arial" pitchFamily="34" charset="0"/>
              </a:rPr>
              <a:t>ORGANIZAREA  ACTIVITĂȚILOR REMEDIALE</a:t>
            </a:r>
            <a:endParaRPr lang="en-US" sz="1800" b="1" dirty="0">
              <a:solidFill>
                <a:srgbClr val="002060"/>
              </a:solidFill>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500114" cy="381000"/>
          </a:xfrm>
        </p:spPr>
        <p:txBody>
          <a:bodyPr>
            <a:normAutofit fontScale="90000"/>
          </a:bodyPr>
          <a:lstStyle/>
          <a:p>
            <a:pPr algn="ct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457200" y="914400"/>
            <a:ext cx="6705600" cy="4876800"/>
          </a:xfrm>
        </p:spPr>
        <p:txBody>
          <a:bodyPr>
            <a:noAutofit/>
          </a:bodyPr>
          <a:lstStyle/>
          <a:p>
            <a:pPr marL="0" indent="0" algn="just">
              <a:buNone/>
            </a:pPr>
            <a:r>
              <a:rPr lang="ro-RO" sz="2000" dirty="0">
                <a:solidFill>
                  <a:srgbClr val="002060"/>
                </a:solidFill>
                <a:latin typeface="Arial" pitchFamily="34" charset="0"/>
                <a:cs typeface="Arial" pitchFamily="34" charset="0"/>
              </a:rPr>
              <a:t>d) activitățile remediale, materializate în activități de învățare, vor viza îmbunătățirea achizițiilor elevilor, în special a acelora care contribuie la formarea competențelor de bază, fundamentale pentru formarea celorlalte competențe; </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e) se au în vedere, cu prioritate, activități remediale care să vizeze achizițiile care contribuie la formarea competențelor de literație și a competențelor STEM, incluzând și activități pentru formarea comportamentelor specifice competenței ” a învăța să înveți”</a:t>
            </a:r>
            <a:endParaRPr lang="en-US" sz="2000" dirty="0">
              <a:solidFill>
                <a:srgbClr val="002060"/>
              </a:solidFill>
              <a:latin typeface="Arial" pitchFamily="34" charset="0"/>
              <a:cs typeface="Arial" pitchFamily="34" charset="0"/>
            </a:endParaRPr>
          </a:p>
          <a:p>
            <a:pPr marL="0" indent="0" algn="just">
              <a:buNone/>
            </a:pPr>
            <a:endParaRPr lang="en-US" sz="2000" b="1" dirty="0">
              <a:solidFill>
                <a:srgbClr val="002060"/>
              </a:solidFill>
              <a:latin typeface="Arial" pitchFamily="34" charset="0"/>
              <a:cs typeface="Arial" pitchFamily="34" charset="0"/>
            </a:endParaRPr>
          </a:p>
          <a:p>
            <a:pPr marL="0" indent="0" algn="just">
              <a:buNone/>
            </a:pPr>
            <a:r>
              <a:rPr lang="en-US" sz="2400" b="1" cap="all" dirty="0">
                <a:solidFill>
                  <a:srgbClr val="002060"/>
                </a:solidFill>
                <a:latin typeface="Arial" pitchFamily="34" charset="0"/>
                <a:cs typeface="Arial" pitchFamily="34" charset="0"/>
              </a:rPr>
              <a:t>A</a:t>
            </a:r>
            <a:r>
              <a:rPr lang="ro-RO" sz="2400" b="1" cap="all" dirty="0">
                <a:solidFill>
                  <a:srgbClr val="002060"/>
                </a:solidFill>
                <a:latin typeface="Arial" pitchFamily="34" charset="0"/>
                <a:cs typeface="Arial" pitchFamily="34" charset="0"/>
              </a:rPr>
              <a:t>ctivitățile  remediale se pot desfășura și pe durata vacanțelor</a:t>
            </a:r>
            <a:r>
              <a:rPr lang="en-US" sz="2400" b="1" cap="all" dirty="0">
                <a:solidFill>
                  <a:srgbClr val="002060"/>
                </a:solidFill>
                <a:latin typeface="Arial" pitchFamily="34" charset="0"/>
                <a:cs typeface="Arial" pitchFamily="34" charset="0"/>
              </a:rPr>
              <a:t>!</a:t>
            </a:r>
            <a:endParaRPr lang="en-US" sz="2400" cap="all"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428722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629400" cy="685800"/>
          </a:xfrm>
        </p:spPr>
        <p:txBody>
          <a:bodyPr>
            <a:normAutofit/>
          </a:bodyPr>
          <a:lstStyle/>
          <a:p>
            <a:pPr algn="ct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457199" y="1447800"/>
            <a:ext cx="6707155" cy="3375454"/>
          </a:xfrm>
        </p:spPr>
        <p:txBody>
          <a:bodyPr>
            <a:noAutofit/>
          </a:bodyPr>
          <a:lstStyle/>
          <a:p>
            <a:pPr algn="just">
              <a:buFont typeface="Wingdings" panose="05000000000000000000" pitchFamily="2" charset="2"/>
              <a:buChar char="q"/>
            </a:pPr>
            <a:r>
              <a:rPr lang="ro-RO" sz="2000" dirty="0">
                <a:solidFill>
                  <a:srgbClr val="002060"/>
                </a:solidFill>
                <a:latin typeface="Arial" pitchFamily="34" charset="0"/>
                <a:cs typeface="Arial" pitchFamily="34" charset="0"/>
              </a:rPr>
              <a:t> </a:t>
            </a:r>
            <a:r>
              <a:rPr lang="ro-RO" sz="2000" b="1" dirty="0">
                <a:solidFill>
                  <a:srgbClr val="002060"/>
                </a:solidFill>
                <a:latin typeface="Arial" pitchFamily="34" charset="0"/>
                <a:cs typeface="Arial" pitchFamily="34" charset="0"/>
              </a:rPr>
              <a:t>Condiția de acordare a sprijinului financiar lunar unităților de învățământ</a:t>
            </a:r>
            <a:r>
              <a:rPr lang="ro-RO" sz="2000" dirty="0">
                <a:solidFill>
                  <a:srgbClr val="002060"/>
                </a:solidFill>
                <a:latin typeface="Arial" pitchFamily="34" charset="0"/>
                <a:cs typeface="Arial" pitchFamily="34" charset="0"/>
              </a:rPr>
              <a:t> este participarea elevilor la cele 20 de ore/lună de activități de educație remedială.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Un elev poate să absenteze, lunar, cel mult 5 ore de la activitățile remediale, fără ca aceasta să conducă la diminuarea sprijinului financiar.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Reducerea sprijinului financiar acordat unui elev se va face dacă numărul de absențe este mai mare de 25% din totalul de ore prevăzut pe lună pentru un elev. </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629400" cy="685800"/>
          </a:xfrm>
        </p:spPr>
        <p:txBody>
          <a:bodyPr>
            <a:normAutofit/>
          </a:bodyPr>
          <a:lstStyle/>
          <a:p>
            <a:pPr algn="ct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522514" y="1562100"/>
            <a:ext cx="6553200" cy="3733800"/>
          </a:xfrm>
        </p:spPr>
        <p:txBody>
          <a:bodyPr>
            <a:noAutofit/>
          </a:bodyPr>
          <a:lstStyle/>
          <a:p>
            <a:pPr algn="just">
              <a:buFont typeface="Wingdings" panose="05000000000000000000" pitchFamily="2" charset="2"/>
              <a:buChar char="q"/>
            </a:pPr>
            <a:r>
              <a:rPr lang="ro-RO" sz="2000" dirty="0">
                <a:solidFill>
                  <a:srgbClr val="002060"/>
                </a:solidFill>
                <a:latin typeface="Arial" pitchFamily="34" charset="0"/>
                <a:cs typeface="Arial" pitchFamily="34" charset="0"/>
              </a:rPr>
              <a:t>Absențele datorate motivelor medicale nu conduc la diminuarea sprijinului financiar.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 În cazul în care părintele unui elev renunță la participarea la orele remediale, unitatea de învățământ propune inspectoratului școlar înlocuirea acestuia cu alt elev eligibil, care are nevoie de educație remedială, cu respectarea condițiilor de eligibilitate.</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 Unitățile de învățământ transmit către inspectoratele școlare datele cu privire la numărul de elevi eligibili pentru a participa la programul de educație remedială.</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56827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553200" cy="609600"/>
          </a:xfrm>
        </p:spPr>
        <p:txBody>
          <a:bodyPr>
            <a:normAutofit/>
          </a:bodyPr>
          <a:lstStyle/>
          <a:p>
            <a:pPr algn="ct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304800" y="761999"/>
            <a:ext cx="6400800" cy="5279363"/>
          </a:xfrm>
        </p:spPr>
        <p:txBody>
          <a:bodyPr>
            <a:noAutofit/>
          </a:bodyPr>
          <a:lstStyle/>
          <a:p>
            <a:pPr marL="0" indent="0" algn="just">
              <a:buNone/>
            </a:pPr>
            <a:r>
              <a:rPr lang="ro-RO" sz="2000" b="1" u="sng" dirty="0">
                <a:solidFill>
                  <a:srgbClr val="002060"/>
                </a:solidFill>
                <a:latin typeface="Arial" pitchFamily="34" charset="0"/>
                <a:cs typeface="Arial" pitchFamily="34" charset="0"/>
              </a:rPr>
              <a:t>Ministerul Educației</a:t>
            </a:r>
            <a:endParaRPr lang="en-US" sz="2000" b="1" u="sng"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prin intermediul echipei de implementare va realiza permanent vizite de monitorizare la orele de activitate remedială, pentru a se asigura atât de calitatea activităților derulate, precum si de corelarea acestora cu curriculumul scolar. Echipa de proiect are de asemenea atributii de a verifica situația prezenței elevilor la activități și de a analiza situatia fiecărui copil inscris care absenteaza nemotivat mai mult de 5 ore/lună. </a:t>
            </a:r>
            <a:endParaRPr lang="en-US" sz="2000" dirty="0">
              <a:solidFill>
                <a:srgbClr val="002060"/>
              </a:solidFill>
              <a:latin typeface="Arial" pitchFamily="34" charset="0"/>
              <a:cs typeface="Arial" pitchFamily="34" charset="0"/>
            </a:endParaRPr>
          </a:p>
          <a:p>
            <a:pPr algn="just"/>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553200" cy="609600"/>
          </a:xfrm>
        </p:spPr>
        <p:txBody>
          <a:bodyPr>
            <a:normAutofit/>
          </a:bodyPr>
          <a:lstStyle/>
          <a:p>
            <a:pPr algn="ct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304800" y="762000"/>
            <a:ext cx="7010400" cy="5257800"/>
          </a:xfrm>
        </p:spPr>
        <p:txBody>
          <a:bodyPr>
            <a:noAutofit/>
          </a:bodyPr>
          <a:lstStyle/>
          <a:p>
            <a:pPr algn="just"/>
            <a:r>
              <a:rPr lang="ro-RO" sz="2000" dirty="0">
                <a:latin typeface="Arial" pitchFamily="34" charset="0"/>
                <a:cs typeface="Arial" pitchFamily="34" charset="0"/>
              </a:rPr>
              <a:t> </a:t>
            </a:r>
            <a:r>
              <a:rPr lang="ro-RO" sz="2000" b="1" u="sng" dirty="0">
                <a:solidFill>
                  <a:srgbClr val="002060"/>
                </a:solidFill>
                <a:latin typeface="Arial" pitchFamily="34" charset="0"/>
                <a:cs typeface="Arial" pitchFamily="34" charset="0"/>
              </a:rPr>
              <a:t>Inspectoratele școlare</a:t>
            </a:r>
            <a:r>
              <a:rPr lang="ro-RO" sz="2000" dirty="0">
                <a:solidFill>
                  <a:srgbClr val="002060"/>
                </a:solidFill>
                <a:latin typeface="Arial" pitchFamily="34" charset="0"/>
                <a:cs typeface="Arial" pitchFamily="34" charset="0"/>
              </a:rPr>
              <a:t>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stabilesc unitățile de învățământ care vor organiza activități remediale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vor distribui bugetele corespunzătoare unităților de învățământ”, în funcție de numărul declarat de elevi care se încadrează în criteriile de eligibilitate</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en-US" sz="2000" dirty="0">
                <a:solidFill>
                  <a:srgbClr val="002060"/>
                </a:solidFill>
                <a:latin typeface="Arial" pitchFamily="34" charset="0"/>
                <a:cs typeface="Arial" pitchFamily="34" charset="0"/>
              </a:rPr>
              <a:t>e</a:t>
            </a:r>
            <a:r>
              <a:rPr lang="ro-RO" sz="2000" dirty="0">
                <a:solidFill>
                  <a:srgbClr val="002060"/>
                </a:solidFill>
                <a:latin typeface="Arial" pitchFamily="34" charset="0"/>
                <a:cs typeface="Arial" pitchFamily="34" charset="0"/>
              </a:rPr>
              <a:t>levii care provin din unități de învățământ care nu organizează activități de educație remedială, pot participa la aceste activități în cadrul altor unități de învățământ decât cele în care sunt înmatriculați, conform planificării realizate de către inspectoratul școlar</a:t>
            </a:r>
          </a:p>
          <a:p>
            <a:pPr marL="0" indent="0" algn="just">
              <a:buNone/>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649092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7033514" cy="1143000"/>
          </a:xfrm>
        </p:spPr>
        <p:txBody>
          <a:bodyPr>
            <a:normAutofit/>
          </a:bodyPr>
          <a:lstStyle/>
          <a:p>
            <a:pPr algn="ctr"/>
            <a:br>
              <a:rPr lang="en-US" sz="2000" b="1" dirty="0">
                <a:latin typeface="Arial" pitchFamily="34" charset="0"/>
                <a:cs typeface="Arial" pitchFamily="34" charset="0"/>
              </a:rPr>
            </a:br>
            <a:br>
              <a:rPr lang="en-US" sz="2000" b="1" dirty="0">
                <a:latin typeface="Arial" pitchFamily="34" charset="0"/>
                <a:cs typeface="Arial" pitchFamily="34" charset="0"/>
              </a:rPr>
            </a:b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152400" y="914400"/>
            <a:ext cx="6934200" cy="4419600"/>
          </a:xfrm>
        </p:spPr>
        <p:txBody>
          <a:bodyPr>
            <a:noAutofit/>
          </a:bodyPr>
          <a:lstStyle/>
          <a:p>
            <a:pPr algn="just"/>
            <a:r>
              <a:rPr lang="ro-RO" sz="2000" b="1" u="sng" dirty="0">
                <a:solidFill>
                  <a:srgbClr val="002060"/>
                </a:solidFill>
                <a:latin typeface="Arial" pitchFamily="34" charset="0"/>
                <a:cs typeface="Arial" pitchFamily="34" charset="0"/>
              </a:rPr>
              <a:t>Evaluare initiala si finala elevi care participa la program</a:t>
            </a:r>
            <a:endParaRPr lang="en-US" sz="2000" dirty="0">
              <a:solidFill>
                <a:srgbClr val="002060"/>
              </a:solidFill>
              <a:latin typeface="Arial" pitchFamily="34" charset="0"/>
              <a:cs typeface="Arial" pitchFamily="34" charset="0"/>
            </a:endParaRPr>
          </a:p>
          <a:p>
            <a:pPr algn="just">
              <a:buNone/>
            </a:pPr>
            <a:r>
              <a:rPr lang="ro-RO" sz="2000" dirty="0">
                <a:solidFill>
                  <a:srgbClr val="002060"/>
                </a:solidFill>
                <a:latin typeface="Arial" pitchFamily="34" charset="0"/>
                <a:cs typeface="Arial" pitchFamily="34" charset="0"/>
              </a:rPr>
              <a:t> </a:t>
            </a:r>
            <a:endParaRPr lang="en-US" sz="2000" dirty="0">
              <a:solidFill>
                <a:srgbClr val="002060"/>
              </a:solidFill>
              <a:latin typeface="Arial" pitchFamily="34" charset="0"/>
              <a:cs typeface="Arial" pitchFamily="34" charset="0"/>
            </a:endParaRPr>
          </a:p>
          <a:p>
            <a:pPr lvl="0" algn="just"/>
            <a:r>
              <a:rPr lang="en-US" sz="2000" dirty="0">
                <a:solidFill>
                  <a:srgbClr val="002060"/>
                </a:solidFill>
                <a:latin typeface="Arial" pitchFamily="34" charset="0"/>
                <a:cs typeface="Arial" pitchFamily="34" charset="0"/>
              </a:rPr>
              <a:t>F</a:t>
            </a:r>
            <a:r>
              <a:rPr lang="ro-RO" sz="2000" dirty="0">
                <a:solidFill>
                  <a:srgbClr val="002060"/>
                </a:solidFill>
                <a:latin typeface="Arial" pitchFamily="34" charset="0"/>
                <a:cs typeface="Arial" pitchFamily="34" charset="0"/>
              </a:rPr>
              <a:t>iecare unitate de învățământ din program, va face, pentru elevii înscriși la activități remediale la fiecare disciplină, </a:t>
            </a:r>
            <a:r>
              <a:rPr lang="ro-RO" sz="2000" b="1" dirty="0">
                <a:solidFill>
                  <a:srgbClr val="002060"/>
                </a:solidFill>
                <a:latin typeface="Arial" pitchFamily="34" charset="0"/>
                <a:cs typeface="Arial" pitchFamily="34" charset="0"/>
              </a:rPr>
              <a:t>o analiză comparativă a rezultatelor inițiale ale elevilor (media la disciplina respectivă obținută de elev pe semestrul I al anului școlar 2020-2021) cu rezultatele finale</a:t>
            </a:r>
            <a:r>
              <a:rPr lang="ro-RO" sz="2000" dirty="0">
                <a:solidFill>
                  <a:srgbClr val="002060"/>
                </a:solidFill>
                <a:latin typeface="Arial" pitchFamily="34" charset="0"/>
                <a:cs typeface="Arial" pitchFamily="34" charset="0"/>
              </a:rPr>
              <a:t> (media la disciplina respectivă obținută de elev pe semestrul II al anului școlar 2020-2021). În cazul în care elevul se înscrie în program mai târziu, pe parcursul Programului, poate fi avută în vedere ca evaluare inițială o evaluare mai recentă, derulată anterior intrării în programul de remediere.</a:t>
            </a:r>
            <a:endParaRPr lang="en-US" sz="2000" dirty="0">
              <a:solidFill>
                <a:srgbClr val="002060"/>
              </a:solidFill>
              <a:latin typeface="Arial" pitchFamily="34" charset="0"/>
              <a:cs typeface="Arial" pitchFamily="34" charset="0"/>
            </a:endParaRPr>
          </a:p>
          <a:p>
            <a:pPr algn="just"/>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6652514" cy="5410200"/>
          </a:xfrm>
        </p:spPr>
        <p:txBody>
          <a:bodyPr>
            <a:noAutofit/>
          </a:bodyPr>
          <a:lstStyle/>
          <a:p>
            <a:pPr algn="just"/>
            <a:r>
              <a:rPr lang="ro-RO" sz="2000" b="1" dirty="0">
                <a:solidFill>
                  <a:srgbClr val="002060"/>
                </a:solidFill>
                <a:latin typeface="Arial" pitchFamily="34" charset="0"/>
                <a:cs typeface="Arial" pitchFamily="34" charset="0"/>
              </a:rPr>
              <a:t>Fiecare unitate de învățământ</a:t>
            </a:r>
            <a:r>
              <a:rPr lang="ro-RO" sz="2000" dirty="0">
                <a:solidFill>
                  <a:srgbClr val="002060"/>
                </a:solidFill>
                <a:latin typeface="Arial" pitchFamily="34" charset="0"/>
                <a:cs typeface="Arial" pitchFamily="34" charset="0"/>
              </a:rPr>
              <a:t> care participă la programul național pilot de tip "Şcoala după şcoală":</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a) informează potențialii beneficiari și părinții acestora, prin afișarea acestora la loc vizibil și postarea pe site-ul unității de învățământ;</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b) elaborează analiza pentru stabilirea nevoilor de activități remediale și  programul activităților remediale;</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c) centralizează solicitările scrise ale părinților elevilor de înscriere, respectiv de retragere a acestora și întocmește dosarul individual al fiecărui elev care beneficiază de sprijinul financiar, conținând solicitarea scrisă de înscriere în program și documentele justificative asociate acesteia, respectiv solicitarea scrisă de retragere din program, dacă este cazul;</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 </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8" name="Title 1">
            <a:extLst>
              <a:ext uri="{FF2B5EF4-FFF2-40B4-BE49-F238E27FC236}">
                <a16:creationId xmlns:a16="http://schemas.microsoft.com/office/drawing/2014/main" id="{434C1BCE-35EC-45A9-86D7-517CED8D32BA}"/>
              </a:ext>
            </a:extLst>
          </p:cNvPr>
          <p:cNvSpPr txBox="1">
            <a:spLocks/>
          </p:cNvSpPr>
          <p:nvPr/>
        </p:nvSpPr>
        <p:spPr>
          <a:xfrm>
            <a:off x="-76200" y="-457200"/>
            <a:ext cx="7033514" cy="11430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r>
              <a:rPr lang="en-US" sz="2000" b="1">
                <a:latin typeface="Arial" pitchFamily="34" charset="0"/>
                <a:cs typeface="Arial" pitchFamily="34" charset="0"/>
              </a:rPr>
            </a:br>
            <a:br>
              <a:rPr lang="en-US" sz="2000" b="1">
                <a:latin typeface="Arial" pitchFamily="34" charset="0"/>
                <a:cs typeface="Arial" pitchFamily="34" charset="0"/>
              </a:rPr>
            </a:br>
            <a:r>
              <a:rPr lang="ro-RO" sz="2000" b="1">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6248400" cy="3886200"/>
          </a:xfrm>
        </p:spPr>
        <p:txBody>
          <a:bodyPr>
            <a:noAutofit/>
          </a:bodyPr>
          <a:lstStyle/>
          <a:p>
            <a:pPr marL="0" indent="0" algn="just">
              <a:buNone/>
            </a:pPr>
            <a:r>
              <a:rPr lang="ro-RO" sz="2000" dirty="0">
                <a:solidFill>
                  <a:srgbClr val="002060"/>
                </a:solidFill>
                <a:latin typeface="Arial" pitchFamily="34" charset="0"/>
                <a:cs typeface="Arial" pitchFamily="34" charset="0"/>
              </a:rPr>
              <a:t>d) monitorizează prezența elevilor, prin centralizarea datelor furnizate, zilnic, de către cadrele didactice implicate în implementarea activităților de educație remedială;</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e) centralizează datele cu privire la beneficiarii sprijinului financiar și întocmește documentele tehnice, necesare pentru justificarea cheltuielilor;</a:t>
            </a:r>
            <a:endParaRPr lang="en-US" sz="2000" dirty="0">
              <a:solidFill>
                <a:srgbClr val="002060"/>
              </a:solidFill>
              <a:latin typeface="Arial" pitchFamily="34" charset="0"/>
              <a:cs typeface="Arial" pitchFamily="34" charset="0"/>
            </a:endParaRPr>
          </a:p>
          <a:p>
            <a:pPr marL="0" indent="0" algn="just">
              <a:buNone/>
            </a:pPr>
            <a:r>
              <a:rPr lang="ro-RO" sz="2000" dirty="0">
                <a:solidFill>
                  <a:srgbClr val="002060"/>
                </a:solidFill>
                <a:latin typeface="Arial" pitchFamily="34" charset="0"/>
                <a:cs typeface="Arial" pitchFamily="34" charset="0"/>
              </a:rPr>
              <a:t>f) elaborează raportul final cu privire la derularea programului național pilot de tip “Școala după școală”, pe care îl transmite la inspectoratul școlar. </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7" name="Title 1">
            <a:extLst>
              <a:ext uri="{FF2B5EF4-FFF2-40B4-BE49-F238E27FC236}">
                <a16:creationId xmlns:a16="http://schemas.microsoft.com/office/drawing/2014/main" id="{D478F457-D479-4081-84C0-CA3E7DEBB986}"/>
              </a:ext>
            </a:extLst>
          </p:cNvPr>
          <p:cNvSpPr>
            <a:spLocks noGrp="1"/>
          </p:cNvSpPr>
          <p:nvPr>
            <p:ph type="title"/>
          </p:nvPr>
        </p:nvSpPr>
        <p:spPr>
          <a:xfrm>
            <a:off x="-76200" y="-457200"/>
            <a:ext cx="7033514" cy="1143000"/>
          </a:xfrm>
        </p:spPr>
        <p:txBody>
          <a:bodyPr>
            <a:normAutofit/>
          </a:bodyPr>
          <a:lstStyle/>
          <a:p>
            <a:pPr algn="ctr"/>
            <a:br>
              <a:rPr lang="en-US" sz="2000" b="1" dirty="0">
                <a:latin typeface="Arial" pitchFamily="34" charset="0"/>
                <a:cs typeface="Arial" pitchFamily="34" charset="0"/>
              </a:rPr>
            </a:br>
            <a:br>
              <a:rPr lang="en-US" sz="2000" b="1" dirty="0">
                <a:latin typeface="Arial" pitchFamily="34" charset="0"/>
                <a:cs typeface="Arial" pitchFamily="34" charset="0"/>
              </a:rPr>
            </a:br>
            <a:r>
              <a:rPr lang="ro-RO" sz="2000" b="1" dirty="0">
                <a:solidFill>
                  <a:srgbClr val="002060"/>
                </a:solidFill>
                <a:latin typeface="Arial" pitchFamily="34" charset="0"/>
                <a:cs typeface="Arial" pitchFamily="34" charset="0"/>
              </a:rPr>
              <a:t>ORGANIZAREA  ACTIVITĂȚILOR REMEDIALE</a:t>
            </a:r>
            <a:endParaRPr lang="en-US" sz="20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1600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752600"/>
            <a:ext cx="6705600" cy="4879848"/>
          </a:xfrm>
        </p:spPr>
        <p:txBody>
          <a:bodyPr>
            <a:noAutofit/>
          </a:bodyPr>
          <a:lstStyle/>
          <a:p>
            <a:pPr algn="l">
              <a:spcBef>
                <a:spcPts val="0"/>
              </a:spcBef>
            </a:pPr>
            <a:b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br>
            <a:r>
              <a:rPr lang="en-US" sz="2000" i="0" dirty="0" err="1">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Proiect</a:t>
            </a:r>
            <a: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lang="en-US" sz="2000" i="0" dirty="0" err="1">
                <a:solidFill>
                  <a:srgbClr val="002060"/>
                </a:solidFill>
                <a:effectLst/>
                <a:latin typeface="Arial" panose="020B0604020202020204" pitchFamily="34" charset="0"/>
                <a:ea typeface="Times New Roman" panose="02020603050405020304" pitchFamily="18" charset="0"/>
                <a:cs typeface="Arial" panose="020B0604020202020204" pitchFamily="34" charset="0"/>
              </a:rPr>
              <a:t>finantat</a:t>
            </a:r>
            <a: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r>
              <a:rPr lang="en-US" sz="2000" i="0" dirty="0" err="1">
                <a:solidFill>
                  <a:srgbClr val="002060"/>
                </a:solidFill>
                <a:effectLst/>
                <a:latin typeface="Arial" panose="020B0604020202020204" pitchFamily="34" charset="0"/>
                <a:ea typeface="Times New Roman" panose="02020603050405020304" pitchFamily="18" charset="0"/>
                <a:cs typeface="Arial" panose="020B0604020202020204" pitchFamily="34" charset="0"/>
              </a:rPr>
              <a:t>prin</a:t>
            </a:r>
            <a: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 </a:t>
            </a:r>
            <a:b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br>
            <a: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PROGRAMUL OPERAŢIONAL CAPITAL UMAN</a:t>
            </a:r>
            <a:b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br>
            <a:br>
              <a:rPr lang="en-US" sz="2000" i="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br>
            <a:r>
              <a:rPr lang="en-US" sz="2000" u="sng" dirty="0">
                <a:solidFill>
                  <a:srgbClr val="002060"/>
                </a:solidFill>
                <a:latin typeface="Arial" panose="020B0604020202020204" pitchFamily="34" charset="0"/>
                <a:ea typeface="Times New Roman" panose="02020603050405020304" pitchFamily="18" charset="0"/>
                <a:cs typeface="Arial" panose="020B0604020202020204" pitchFamily="34" charset="0"/>
              </a:rPr>
              <a:t>AXA PRIORITARĂ 6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Educație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competențe</a:t>
            </a:r>
            <a:br>
              <a:rPr lang="en-US" sz="2000" i="1" dirty="0">
                <a:solidFill>
                  <a:srgbClr val="002060"/>
                </a:solidFill>
                <a:latin typeface="Arial" panose="020B0604020202020204" pitchFamily="34" charset="0"/>
                <a:ea typeface="Times New Roman" panose="02020603050405020304" pitchFamily="18" charset="0"/>
                <a:cs typeface="Arial" panose="020B0604020202020204" pitchFamily="34" charset="0"/>
              </a:rPr>
            </a:b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Prioritatea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de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investiții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10.i: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Reducerea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prevenirea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părăsirii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timpurii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școlii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promovarea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accesului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egal la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participarea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la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educație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timpurie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învățământ</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primar</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învățământ</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secundar</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de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calitate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inclusiv</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prin</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căi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formale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non-</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formale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informale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pentru</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reintegrarea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în</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educație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formare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br>
              <a:rPr lang="ro-RO" sz="2000" dirty="0">
                <a:solidFill>
                  <a:srgbClr val="002060"/>
                </a:solidFill>
                <a:latin typeface="Arial" panose="020B0604020202020204" pitchFamily="34" charset="0"/>
                <a:ea typeface="Times New Roman" panose="02020603050405020304" pitchFamily="18" charset="0"/>
                <a:cs typeface="Arial" panose="020B0604020202020204" pitchFamily="34" charset="0"/>
              </a:rPr>
            </a:br>
            <a:br>
              <a:rPr lang="ro-RO" sz="2000" dirty="0">
                <a:solidFill>
                  <a:srgbClr val="002060"/>
                </a:solidFill>
                <a:latin typeface="Arial" panose="020B0604020202020204" pitchFamily="34" charset="0"/>
                <a:ea typeface="Times New Roman" panose="02020603050405020304" pitchFamily="18" charset="0"/>
                <a:cs typeface="Arial" panose="020B0604020202020204" pitchFamily="34" charset="0"/>
              </a:rPr>
            </a:b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OBIECTIV SPECIFIC 6.3.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Reducerea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părăsirii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timpurii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școlii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prin</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măsuri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integrate de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prevenire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de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asigurare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oportunităților</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egale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pentru</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elevii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aparținând</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grupurilor</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vulnerabile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cu accent pe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elevii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aparținând</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minorității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roma</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și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elevii</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din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mediul</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rural/</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comunitățile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002060"/>
                </a:solidFill>
                <a:latin typeface="Arial" panose="020B0604020202020204" pitchFamily="34" charset="0"/>
                <a:ea typeface="Times New Roman" panose="02020603050405020304" pitchFamily="18" charset="0"/>
                <a:cs typeface="Arial" panose="020B0604020202020204" pitchFamily="34" charset="0"/>
              </a:rPr>
              <a:t>dezavantajate</a:t>
            </a:r>
            <a:r>
              <a:rPr lang="en-US" sz="2000" dirty="0">
                <a:solidFill>
                  <a:srgbClr val="002060"/>
                </a:solidFill>
                <a:latin typeface="Arial" panose="020B0604020202020204" pitchFamily="34" charset="0"/>
                <a:ea typeface="Times New Roman" panose="02020603050405020304" pitchFamily="18" charset="0"/>
                <a:cs typeface="Arial" panose="020B0604020202020204" pitchFamily="34" charset="0"/>
              </a:rPr>
              <a:t> socio-economic.</a:t>
            </a:r>
            <a:br>
              <a:rPr lang="en-US" sz="2000" dirty="0">
                <a:latin typeface="Arial" panose="020B0604020202020204" pitchFamily="34" charset="0"/>
                <a:cs typeface="Arial" panose="020B0604020202020204" pitchFamily="34" charset="0"/>
              </a:rPr>
            </a:br>
            <a:br>
              <a:rPr lang="en-US" sz="2000" b="1" i="1" dirty="0">
                <a:solidFill>
                  <a:srgbClr val="002060"/>
                </a:solidFill>
                <a:latin typeface="Arial" panose="020B0604020202020204" pitchFamily="34" charset="0"/>
                <a:ea typeface="Times New Roman" panose="02020603050405020304" pitchFamily="18" charset="0"/>
              </a:rPr>
            </a:br>
            <a:endParaRPr lang="en-US" sz="20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656822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629400" cy="914400"/>
          </a:xfrm>
        </p:spPr>
        <p:txBody>
          <a:bodyPr>
            <a:normAutofit/>
          </a:bodyPr>
          <a:lstStyle/>
          <a:p>
            <a:pPr algn="ctr"/>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228600" y="762000"/>
            <a:ext cx="7086600" cy="4953000"/>
          </a:xfrm>
        </p:spPr>
        <p:txBody>
          <a:bodyPr>
            <a:noAutofit/>
          </a:bodyPr>
          <a:lstStyle/>
          <a:p>
            <a:pPr marL="0" indent="0" algn="just">
              <a:buNone/>
            </a:pP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Echipa de proiect  din cadrul Ministerului Educației va fi completata de o echipa de experți selectați în afara organigramei, cu rol de monitorizare a grupului țintă și de asigurare a calității programului naț</a:t>
            </a:r>
            <a:r>
              <a:rPr lang="en-US" sz="2000" dirty="0" err="1">
                <a:solidFill>
                  <a:srgbClr val="002060"/>
                </a:solidFill>
                <a:latin typeface="Arial" pitchFamily="34" charset="0"/>
                <a:cs typeface="Arial" pitchFamily="34" charset="0"/>
              </a:rPr>
              <a:t>i</a:t>
            </a:r>
            <a:r>
              <a:rPr lang="ro-RO" sz="2000" dirty="0">
                <a:solidFill>
                  <a:srgbClr val="002060"/>
                </a:solidFill>
                <a:latin typeface="Arial" pitchFamily="34" charset="0"/>
                <a:cs typeface="Arial" pitchFamily="34" charset="0"/>
              </a:rPr>
              <a:t>onal.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b="1" dirty="0">
                <a:solidFill>
                  <a:srgbClr val="002060"/>
                </a:solidFill>
                <a:latin typeface="Arial" pitchFamily="34" charset="0"/>
                <a:cs typeface="Arial" pitchFamily="34" charset="0"/>
              </a:rPr>
              <a:t>Ministerul Educației, prin UMPFE, va selecta 150 experți în afara organigramei, pentru a asigura implementarea și monitorizarea activităților remediale. </a:t>
            </a:r>
            <a:endParaRPr lang="en-US" sz="2000" b="1"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b="1" dirty="0">
                <a:solidFill>
                  <a:srgbClr val="002060"/>
                </a:solidFill>
                <a:latin typeface="Arial" pitchFamily="34" charset="0"/>
                <a:cs typeface="Arial" pitchFamily="34" charset="0"/>
              </a:rPr>
              <a:t>Echipa de proiect va fi constituită din câte un coordonator județean/ pentru municipiul București, numiți coordonatori județeni, și câte 2-3 experți pe  județ/ municipiul București, numiți experți județen</a:t>
            </a:r>
            <a:r>
              <a:rPr lang="en-US" sz="2000" b="1" dirty="0" err="1">
                <a:solidFill>
                  <a:srgbClr val="002060"/>
                </a:solidFill>
                <a:latin typeface="Arial" pitchFamily="34" charset="0"/>
                <a:cs typeface="Arial" pitchFamily="34" charset="0"/>
              </a:rPr>
              <a:t>i</a:t>
            </a:r>
            <a:r>
              <a:rPr lang="ro-RO" sz="2000" b="1" dirty="0">
                <a:solidFill>
                  <a:srgbClr val="002060"/>
                </a:solidFill>
                <a:latin typeface="Arial" pitchFamily="34" charset="0"/>
                <a:cs typeface="Arial" pitchFamily="34" charset="0"/>
              </a:rPr>
              <a:t>. </a:t>
            </a:r>
            <a:endParaRPr lang="en-US" sz="2000" b="1"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6652514" cy="5334000"/>
          </a:xfrm>
        </p:spPr>
        <p:txBody>
          <a:bodyPr>
            <a:noAutofit/>
          </a:bodyPr>
          <a:lstStyle/>
          <a:p>
            <a:pPr algn="just"/>
            <a:r>
              <a:rPr lang="ro-RO" sz="2000" dirty="0">
                <a:latin typeface="Arial" pitchFamily="34" charset="0"/>
                <a:cs typeface="Arial" pitchFamily="34" charset="0"/>
              </a:rPr>
              <a:t> </a:t>
            </a:r>
            <a:r>
              <a:rPr lang="ro-RO" sz="2000" dirty="0">
                <a:solidFill>
                  <a:srgbClr val="002060"/>
                </a:solidFill>
                <a:latin typeface="Arial" pitchFamily="34" charset="0"/>
                <a:cs typeface="Arial" pitchFamily="34" charset="0"/>
              </a:rPr>
              <a:t>Coordonatorii județeni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1800" dirty="0">
                <a:solidFill>
                  <a:srgbClr val="002060"/>
                </a:solidFill>
                <a:latin typeface="Arial" pitchFamily="34" charset="0"/>
                <a:cs typeface="Arial" pitchFamily="34" charset="0"/>
              </a:rPr>
              <a:t>valideaza activitatea experților judeteni,</a:t>
            </a:r>
            <a:endParaRPr lang="en-US" sz="18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1800" dirty="0">
                <a:solidFill>
                  <a:srgbClr val="002060"/>
                </a:solidFill>
                <a:latin typeface="Arial" pitchFamily="34" charset="0"/>
                <a:cs typeface="Arial" pitchFamily="34" charset="0"/>
              </a:rPr>
              <a:t>avizează documentele transmise de unitățile de învățământ în care se desfășoara activitățile remediale inclusiv din punct de vedere al conținutului acestora</a:t>
            </a:r>
            <a:endParaRPr lang="en-US" sz="18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1800" dirty="0">
                <a:solidFill>
                  <a:srgbClr val="002060"/>
                </a:solidFill>
                <a:latin typeface="Arial" pitchFamily="34" charset="0"/>
                <a:cs typeface="Arial" pitchFamily="34" charset="0"/>
              </a:rPr>
              <a:t>verifică și avizează solicitările de tranșe centralizate la nivel de județ.</a:t>
            </a:r>
            <a:endParaRPr lang="en-US" sz="18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1800" dirty="0">
                <a:solidFill>
                  <a:srgbClr val="002060"/>
                </a:solidFill>
                <a:latin typeface="Arial" pitchFamily="34" charset="0"/>
                <a:cs typeface="Arial" pitchFamily="34" charset="0"/>
              </a:rPr>
              <a:t>Nivel minim de studii: studii universitare de licență finalizate cu diplomă (sau echivalent)</a:t>
            </a:r>
            <a:endParaRPr lang="en-US" sz="18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1800" dirty="0">
                <a:solidFill>
                  <a:srgbClr val="002060"/>
                </a:solidFill>
                <a:latin typeface="Arial" pitchFamily="34" charset="0"/>
                <a:cs typeface="Arial" pitchFamily="34" charset="0"/>
              </a:rPr>
              <a:t>Experiență relevantă: intre 5 și 10 ani experiență în învățământul preuniversitar, inclusiv în monitorizarea și evaluarea calității activităților de învățământ, inspecție școlară sau în management educațional</a:t>
            </a:r>
          </a:p>
          <a:p>
            <a:pPr marL="0" indent="0" algn="just">
              <a:buNone/>
            </a:pPr>
            <a:endParaRPr lang="en-US" sz="18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7" name="Title 1">
            <a:extLst>
              <a:ext uri="{FF2B5EF4-FFF2-40B4-BE49-F238E27FC236}">
                <a16:creationId xmlns:a16="http://schemas.microsoft.com/office/drawing/2014/main" id="{7BC8E3F0-B374-479D-BBF1-E03B32D297E1}"/>
              </a:ext>
            </a:extLst>
          </p:cNvPr>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304800" y="680926"/>
            <a:ext cx="6781800" cy="5334000"/>
          </a:xfrm>
        </p:spPr>
        <p:txBody>
          <a:bodyPr>
            <a:noAutofit/>
          </a:bodyPr>
          <a:lstStyle/>
          <a:p>
            <a:pPr algn="just"/>
            <a:r>
              <a:rPr lang="ro-RO" sz="2000" b="1" dirty="0">
                <a:solidFill>
                  <a:srgbClr val="002060"/>
                </a:solidFill>
                <a:latin typeface="Arial" panose="020B0604020202020204" pitchFamily="34" charset="0"/>
                <a:cs typeface="Arial" pitchFamily="34" charset="0"/>
              </a:rPr>
              <a:t>Experții județeni </a:t>
            </a:r>
            <a:r>
              <a:rPr lang="ro-RO" dirty="0">
                <a:solidFill>
                  <a:srgbClr val="002060"/>
                </a:solidFill>
                <a:latin typeface="Arial" panose="020B0604020202020204" pitchFamily="34" charset="0"/>
                <a:cs typeface="Arial" pitchFamily="34" charset="0"/>
              </a:rPr>
              <a:t>au atribuții la nivel local, 3-4 experți pentru fiecare județ, care au responsabilități legate de</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verificarea prezentei grupului țintă;</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supervizarea activităților remediale desfășurate cu aceștia;</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misiuni la fața locului în  unitățile de învățământ în care se vor desfășura activitățile remediale;</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colectarea și verificarea documentelor depuse de unitățile de învățământ;</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centralizarea solicitărilor de tranșe de la unitățile de învățământ și pregătirea solicitării de tranșă centralizate la nivel de județ.</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Nivel minim de studii: studii universitare de licență finalizate cu diplomă (sau echivalent)</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Experiență relevantă: minimum 3 ani de experiență în învățământul preuniversitar. </a:t>
            </a:r>
            <a:endParaRPr lang="en-US" dirty="0">
              <a:solidFill>
                <a:srgbClr val="002060"/>
              </a:solidFill>
              <a:latin typeface="Arial" panose="020B0604020202020204" pitchFamily="34" charset="0"/>
              <a:cs typeface="Arial" pitchFamily="34" charset="0"/>
            </a:endParaRPr>
          </a:p>
          <a:p>
            <a:pPr algn="just">
              <a:buFont typeface="Wingdings" panose="05000000000000000000" pitchFamily="2" charset="2"/>
              <a:buChar char="q"/>
            </a:pPr>
            <a:r>
              <a:rPr lang="ro-RO" dirty="0">
                <a:solidFill>
                  <a:srgbClr val="002060"/>
                </a:solidFill>
                <a:latin typeface="Arial" panose="020B0604020202020204" pitchFamily="34" charset="0"/>
                <a:cs typeface="Arial" pitchFamily="34" charset="0"/>
              </a:rPr>
              <a:t>Constituie avantaj experiența în monitorizarea și evaluarea calității activităților de învățământ, inspecție școlară sau în management educațional</a:t>
            </a:r>
            <a:endParaRPr lang="en-US" dirty="0">
              <a:solidFill>
                <a:srgbClr val="002060"/>
              </a:solidFill>
              <a:latin typeface="Arial" panose="020B0604020202020204"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7010400" cy="5334000"/>
          </a:xfrm>
        </p:spPr>
        <p:txBody>
          <a:bodyPr>
            <a:noAutofit/>
          </a:bodyPr>
          <a:lstStyle/>
          <a:p>
            <a:pPr marL="0" indent="0" algn="just">
              <a:buNone/>
            </a:pPr>
            <a:r>
              <a:rPr lang="ro-RO" sz="2000" dirty="0">
                <a:solidFill>
                  <a:srgbClr val="002060"/>
                </a:solidFill>
                <a:latin typeface="Arial" pitchFamily="34" charset="0"/>
                <a:cs typeface="Arial" pitchFamily="34" charset="0"/>
              </a:rPr>
              <a:t>Numărul experților din echipa de proiect per județ va depinde de numărul unităților de învățământ care desfășoară activitati remediale si de numarul elevilor inscrisi pentru acestea, adica de volumul de activitate ce trebuie depus de expert pentru grupul tinta si de repartizarea geografica a unitatilor de învățământ în care se desfășoară activitățile remediale. </a:t>
            </a:r>
            <a:endParaRPr lang="en-US" sz="2000" dirty="0">
              <a:solidFill>
                <a:srgbClr val="002060"/>
              </a:solidFill>
              <a:latin typeface="Arial" pitchFamily="34" charset="0"/>
              <a:cs typeface="Arial" pitchFamily="34" charset="0"/>
            </a:endParaRPr>
          </a:p>
          <a:p>
            <a:pPr marL="0" indent="0" algn="just">
              <a:buNone/>
            </a:pPr>
            <a:r>
              <a:rPr lang="ro-RO" sz="2000" u="sng" dirty="0">
                <a:solidFill>
                  <a:srgbClr val="002060"/>
                </a:solidFill>
                <a:latin typeface="Arial" pitchFamily="34" charset="0"/>
                <a:cs typeface="Arial" pitchFamily="34" charset="0"/>
              </a:rPr>
              <a:t>Normele orare sunt calculate pentru activitate desfasurata de 8</a:t>
            </a:r>
            <a:r>
              <a:rPr lang="en-US" sz="2000" u="sng" dirty="0">
                <a:solidFill>
                  <a:srgbClr val="002060"/>
                </a:solidFill>
                <a:latin typeface="Arial" pitchFamily="34" charset="0"/>
                <a:cs typeface="Arial" pitchFamily="34" charset="0"/>
              </a:rPr>
              <a:t> </a:t>
            </a:r>
            <a:r>
              <a:rPr lang="ro-RO" sz="2000" u="sng" dirty="0">
                <a:solidFill>
                  <a:srgbClr val="002060"/>
                </a:solidFill>
                <a:latin typeface="Arial" pitchFamily="34" charset="0"/>
                <a:cs typeface="Arial" pitchFamily="34" charset="0"/>
              </a:rPr>
              <a:t>ore/zi dar se pot angaja mai multi experti cu norme fracționate, in functie de numarul unitatilor de invatamant care trebuie monitorizate si de numărul elevilor care participă la activitățile remediale.</a:t>
            </a:r>
          </a:p>
          <a:p>
            <a:pPr algn="just"/>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
        <p:nvSpPr>
          <p:cNvPr id="7" name="Title 1">
            <a:extLst>
              <a:ext uri="{FF2B5EF4-FFF2-40B4-BE49-F238E27FC236}">
                <a16:creationId xmlns:a16="http://schemas.microsoft.com/office/drawing/2014/main" id="{6AF18EF6-614B-47C9-A867-9BC86F8FB7C0}"/>
              </a:ext>
            </a:extLst>
          </p:cNvPr>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515519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6781800" cy="4648200"/>
          </a:xfrm>
        </p:spPr>
        <p:txBody>
          <a:bodyPr>
            <a:noAutofit/>
          </a:bodyPr>
          <a:lstStyle/>
          <a:p>
            <a:pPr algn="just"/>
            <a:r>
              <a:rPr lang="ro-RO" sz="2000" b="1" u="sng" dirty="0">
                <a:solidFill>
                  <a:srgbClr val="002060"/>
                </a:solidFill>
                <a:latin typeface="Arial" pitchFamily="34" charset="0"/>
                <a:cs typeface="Arial" pitchFamily="34" charset="0"/>
              </a:rPr>
              <a:t>Unitati</a:t>
            </a:r>
            <a:r>
              <a:rPr lang="en-US" sz="2000" b="1" u="sng" dirty="0">
                <a:solidFill>
                  <a:srgbClr val="002060"/>
                </a:solidFill>
                <a:latin typeface="Arial" pitchFamily="34" charset="0"/>
                <a:cs typeface="Arial" pitchFamily="34" charset="0"/>
              </a:rPr>
              <a:t>l</a:t>
            </a:r>
            <a:r>
              <a:rPr lang="ro-RO" sz="2000" b="1" u="sng" dirty="0">
                <a:solidFill>
                  <a:srgbClr val="002060"/>
                </a:solidFill>
                <a:latin typeface="Arial" pitchFamily="34" charset="0"/>
                <a:cs typeface="Arial" pitchFamily="34" charset="0"/>
              </a:rPr>
              <a:t>e de invatamant </a:t>
            </a:r>
            <a:r>
              <a:rPr lang="ro-RO" sz="2000" dirty="0">
                <a:solidFill>
                  <a:srgbClr val="002060"/>
                </a:solidFill>
                <a:latin typeface="Arial" pitchFamily="34" charset="0"/>
                <a:cs typeface="Arial" pitchFamily="34" charset="0"/>
              </a:rPr>
              <a:t>care desfașoară activități remediale vor întocmi următoarele documente:</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Situație aferentă prezentei si activitații fiecărui elev participant la activitățile remediale, conform modelului atasat acestei prezentari</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 un centralizator al activităților remediale desfășurate în cadrul unității de învațământ. conform modelelor care vor fi trimise prin email in format editabil </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solicitarea de tranșă lunară, se va transmite conform modelului care va fi transmis prin email</a:t>
            </a:r>
            <a:endParaRPr lang="en-US" sz="2000" dirty="0">
              <a:solidFill>
                <a:srgbClr val="002060"/>
              </a:solidFill>
              <a:latin typeface="Arial" pitchFamily="34" charset="0"/>
              <a:cs typeface="Arial" pitchFamily="34" charset="0"/>
            </a:endParaRPr>
          </a:p>
          <a:p>
            <a:pPr algn="just"/>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
        <p:nvSpPr>
          <p:cNvPr id="7" name="Title 1">
            <a:extLst>
              <a:ext uri="{FF2B5EF4-FFF2-40B4-BE49-F238E27FC236}">
                <a16:creationId xmlns:a16="http://schemas.microsoft.com/office/drawing/2014/main" id="{64885749-0A66-4FA3-93C0-1C3565AF7B88}"/>
              </a:ext>
            </a:extLst>
          </p:cNvPr>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6858000" cy="5181600"/>
          </a:xfrm>
        </p:spPr>
        <p:txBody>
          <a:bodyPr>
            <a:noAutofit/>
          </a:bodyPr>
          <a:lstStyle/>
          <a:p>
            <a:pPr algn="just">
              <a:buFont typeface="Wingdings" panose="05000000000000000000" pitchFamily="2" charset="2"/>
              <a:buChar char="q"/>
            </a:pPr>
            <a:r>
              <a:rPr lang="ro-RO" sz="2000" dirty="0">
                <a:solidFill>
                  <a:srgbClr val="002060"/>
                </a:solidFill>
                <a:latin typeface="Arial" pitchFamily="34" charset="0"/>
                <a:cs typeface="Arial" pitchFamily="34" charset="0"/>
              </a:rPr>
              <a:t>In baza documente</a:t>
            </a:r>
            <a:r>
              <a:rPr lang="en-US" sz="2000" dirty="0">
                <a:solidFill>
                  <a:srgbClr val="002060"/>
                </a:solidFill>
                <a:latin typeface="Arial" pitchFamily="34" charset="0"/>
                <a:cs typeface="Arial" pitchFamily="34" charset="0"/>
              </a:rPr>
              <a:t>lor</a:t>
            </a:r>
            <a:r>
              <a:rPr lang="ro-RO" sz="2000" dirty="0">
                <a:solidFill>
                  <a:srgbClr val="002060"/>
                </a:solidFill>
                <a:latin typeface="Arial" pitchFamily="34" charset="0"/>
                <a:cs typeface="Arial" pitchFamily="34" charset="0"/>
              </a:rPr>
              <a:t>, unitatile de invatamant vor primi costul standard de 200 lei pentru fiecare elev care a participat la activitati remediale si anume la 20 ore/luna, folosita EXCLUSIV pentru plata cheltuielilor salariale aferente activitatii profesorilor care au sustinut respectivele activitati remediale.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Costul unei ore de activitate remediala este de 100lei/ora, inclusiv toate contribuțiile angajat si angajator.</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Aceste documente se înaintează către Inspectoratele Scolare Judetene, iar centralizatoarele privind activitatea remedială, primesc avizul coordonatorilor judeteni.</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
        <p:nvSpPr>
          <p:cNvPr id="7" name="Title 1">
            <a:extLst>
              <a:ext uri="{FF2B5EF4-FFF2-40B4-BE49-F238E27FC236}">
                <a16:creationId xmlns:a16="http://schemas.microsoft.com/office/drawing/2014/main" id="{45489F51-06A1-43CF-B818-3AB873C2A48D}"/>
              </a:ext>
            </a:extLst>
          </p:cNvPr>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6934200" cy="5181600"/>
          </a:xfrm>
        </p:spPr>
        <p:txBody>
          <a:bodyPr>
            <a:noAutofit/>
          </a:bodyPr>
          <a:lstStyle/>
          <a:p>
            <a:pPr algn="just">
              <a:buFont typeface="Wingdings" panose="05000000000000000000" pitchFamily="2" charset="2"/>
              <a:buChar char="q"/>
            </a:pPr>
            <a:r>
              <a:rPr lang="ro-RO" sz="2000" dirty="0">
                <a:solidFill>
                  <a:srgbClr val="002060"/>
                </a:solidFill>
                <a:latin typeface="Arial" pitchFamily="34" charset="0"/>
                <a:cs typeface="Arial" pitchFamily="34" charset="0"/>
              </a:rPr>
              <a:t>Inspectoratele Scolare Judetene transmit solicitarile de tranșe către Ministerul Educatiei prin intermediul formularelor de deschideri de credite atasate prezentei. Sumele primite de la Ministerul Educatiei in baza acestor documente vor fi inaintate unitatilor de invatamant prin intermediul partenerilor asociati – Inspectoratele Scolare Judetene.</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Daca sumele solicitate exced cheltuielile cu salariile profesorilor care au susținut activitati remediale, diferențele sunt returnate către Inspectoratele Scolare Judetene si apoi către Ministerul Educației. </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7" name="Title 1">
            <a:extLst>
              <a:ext uri="{FF2B5EF4-FFF2-40B4-BE49-F238E27FC236}">
                <a16:creationId xmlns:a16="http://schemas.microsoft.com/office/drawing/2014/main" id="{A6D5B496-D304-4B98-8035-3E417306D87C}"/>
              </a:ext>
            </a:extLst>
          </p:cNvPr>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202793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7010400" cy="5181600"/>
          </a:xfrm>
        </p:spPr>
        <p:txBody>
          <a:bodyPr>
            <a:noAutofit/>
          </a:bodyPr>
          <a:lstStyle/>
          <a:p>
            <a:pPr algn="just"/>
            <a:endParaRPr lang="ro-RO" sz="20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q"/>
            </a:pPr>
            <a:r>
              <a:rPr lang="ro-RO" sz="2000" b="1" dirty="0">
                <a:solidFill>
                  <a:srgbClr val="002060"/>
                </a:solidFill>
                <a:latin typeface="Arial" panose="020B0604020202020204" pitchFamily="34" charset="0"/>
                <a:cs typeface="Arial" panose="020B0604020202020204" pitchFamily="34" charset="0"/>
              </a:rPr>
              <a:t>C</a:t>
            </a:r>
            <a:r>
              <a:rPr lang="en-US" sz="2000" b="1" dirty="0">
                <a:solidFill>
                  <a:srgbClr val="002060"/>
                </a:solidFill>
                <a:latin typeface="Arial" panose="020B0604020202020204" pitchFamily="34" charset="0"/>
                <a:cs typeface="Arial" panose="020B0604020202020204" pitchFamily="34" charset="0"/>
              </a:rPr>
              <a:t>on</a:t>
            </a:r>
            <a:r>
              <a:rPr lang="ro-RO" sz="2000" b="1" dirty="0">
                <a:solidFill>
                  <a:srgbClr val="002060"/>
                </a:solidFill>
                <a:latin typeface="Arial" panose="020B0604020202020204" pitchFamily="34" charset="0"/>
                <a:cs typeface="Arial" panose="020B0604020202020204" pitchFamily="34" charset="0"/>
              </a:rPr>
              <a:t>f</a:t>
            </a:r>
            <a:r>
              <a:rPr lang="en-US" sz="2000" b="1" dirty="0" err="1">
                <a:solidFill>
                  <a:srgbClr val="002060"/>
                </a:solidFill>
                <a:latin typeface="Arial" panose="020B0604020202020204" pitchFamily="34" charset="0"/>
                <a:cs typeface="Arial" panose="020B0604020202020204" pitchFamily="34" charset="0"/>
              </a:rPr>
              <a:t>orm</a:t>
            </a:r>
            <a:r>
              <a:rPr lang="ro-RO" sz="2000" b="1" dirty="0">
                <a:solidFill>
                  <a:srgbClr val="002060"/>
                </a:solidFill>
                <a:latin typeface="Arial" panose="020B0604020202020204" pitchFamily="34" charset="0"/>
                <a:cs typeface="Arial" panose="020B0604020202020204" pitchFamily="34" charset="0"/>
              </a:rPr>
              <a:t> Ordinului de ministru  nr 3558/2021 de modificare a structurii anului scolar, activitatile remediale vor putea fi organizate la cerere, </a:t>
            </a:r>
            <a:r>
              <a:rPr lang="ro-RO" sz="2000" b="1" u="sng" dirty="0">
                <a:solidFill>
                  <a:srgbClr val="002060"/>
                </a:solidFill>
                <a:latin typeface="Arial" panose="020B0604020202020204" pitchFamily="34" charset="0"/>
                <a:cs typeface="Arial" panose="020B0604020202020204" pitchFamily="34" charset="0"/>
              </a:rPr>
              <a:t>inclusiv pe perioada vacantei de primavara</a:t>
            </a:r>
            <a:r>
              <a:rPr lang="ro-RO" sz="2000" b="1" dirty="0">
                <a:solidFill>
                  <a:srgbClr val="002060"/>
                </a:solidFill>
                <a:latin typeface="Arial" panose="020B0604020202020204" pitchFamily="34" charset="0"/>
                <a:cs typeface="Arial" panose="020B0604020202020204" pitchFamily="34" charset="0"/>
              </a:rPr>
              <a:t>, cu respectarea Ordinului nr. 3.235/93/4.02.2021 al ministrului educației și al ministrului sănătății pentru aprobarea măsurilor de organizare a activității în cadrul unităților/instituțiilor de învățământ în condiții de siguranță epidemiologică;</a:t>
            </a:r>
            <a:endParaRPr lang="en-US" sz="20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q"/>
            </a:pPr>
            <a:endParaRPr lang="ro-RO" sz="20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q"/>
            </a:pPr>
            <a:r>
              <a:rPr lang="ro-RO" sz="2000" dirty="0">
                <a:solidFill>
                  <a:srgbClr val="002060"/>
                </a:solidFill>
                <a:latin typeface="Arial" panose="020B0604020202020204" pitchFamily="34" charset="0"/>
                <a:cs typeface="Arial" panose="020B0604020202020204" pitchFamily="34" charset="0"/>
              </a:rPr>
              <a:t>Este necesară prezentarea în cadrul documentelor justificative a unor date care să confirme faptul că din cei 168.000 de elevi, </a:t>
            </a:r>
            <a:r>
              <a:rPr lang="ro-RO" sz="2000" b="1" u="sng" dirty="0">
                <a:solidFill>
                  <a:srgbClr val="002060"/>
                </a:solidFill>
                <a:latin typeface="Arial" panose="020B0604020202020204" pitchFamily="34" charset="0"/>
                <a:cs typeface="Arial" panose="020B0604020202020204" pitchFamily="34" charset="0"/>
              </a:rPr>
              <a:t>minimum 25% reprezintă elevi  aparținând minorității roma</a:t>
            </a:r>
            <a:r>
              <a:rPr lang="ro-RO" sz="2000" dirty="0">
                <a:solidFill>
                  <a:srgbClr val="002060"/>
                </a:solidFill>
                <a:latin typeface="Arial" panose="020B0604020202020204" pitchFamily="34" charset="0"/>
                <a:cs typeface="Arial" panose="020B0604020202020204" pitchFamily="34" charset="0"/>
              </a:rPr>
              <a:t>. </a:t>
            </a:r>
            <a:endParaRPr lang="en-US" sz="2000" dirty="0">
              <a:solidFill>
                <a:srgbClr val="002060"/>
              </a:solidFill>
              <a:latin typeface="Arial" panose="020B0604020202020204" pitchFamily="34" charset="0"/>
              <a:cs typeface="Arial" panose="020B0604020202020204" pitchFamily="34" charset="0"/>
            </a:endParaRPr>
          </a:p>
          <a:p>
            <a:pPr algn="just">
              <a:buNone/>
            </a:pPr>
            <a:r>
              <a:rPr lang="ro-RO" sz="2000" dirty="0">
                <a:solidFill>
                  <a:srgbClr val="002060"/>
                </a:solidFill>
                <a:latin typeface="Arial" panose="020B0604020202020204" pitchFamily="34" charset="0"/>
                <a:cs typeface="Arial" panose="020B0604020202020204" pitchFamily="34" charset="0"/>
              </a:rPr>
              <a:t> </a:t>
            </a:r>
            <a:endParaRPr lang="en-US" sz="2000" dirty="0">
              <a:solidFill>
                <a:srgbClr val="00206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7" name="Title 1">
            <a:extLst>
              <a:ext uri="{FF2B5EF4-FFF2-40B4-BE49-F238E27FC236}">
                <a16:creationId xmlns:a16="http://schemas.microsoft.com/office/drawing/2014/main" id="{223259D3-C607-4133-AEB1-88938B1E08FD}"/>
              </a:ext>
            </a:extLst>
          </p:cNvPr>
          <p:cNvSpPr>
            <a:spLocks noGrp="1"/>
          </p:cNvSpPr>
          <p:nvPr>
            <p:ph type="title"/>
          </p:nvPr>
        </p:nvSpPr>
        <p:spPr>
          <a:xfrm>
            <a:off x="457200" y="152400"/>
            <a:ext cx="8229600" cy="609600"/>
          </a:xfrm>
        </p:spPr>
        <p:txBody>
          <a:bodyPr>
            <a:normAutofit/>
          </a:bodyPr>
          <a:lstStyle/>
          <a:p>
            <a:r>
              <a:rPr lang="ro-RO" sz="2000" b="1" dirty="0">
                <a:solidFill>
                  <a:srgbClr val="002060"/>
                </a:solidFill>
                <a:latin typeface="Arial" pitchFamily="34" charset="0"/>
                <a:cs typeface="Arial" pitchFamily="34" charset="0"/>
              </a:rPr>
              <a:t>METODOLOGIA DE IMPLEMENTARE A PROIECTULUI</a:t>
            </a:r>
            <a:endParaRPr lang="en-US" sz="2000" dirty="0">
              <a:solidFill>
                <a:srgbClr val="002060"/>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6652514" cy="5029200"/>
          </a:xfrm>
        </p:spPr>
        <p:txBody>
          <a:bodyPr>
            <a:noAutofit/>
          </a:bodyPr>
          <a:lstStyle/>
          <a:p>
            <a:pPr algn="just"/>
            <a:r>
              <a:rPr lang="ro-RO" sz="2000" dirty="0">
                <a:solidFill>
                  <a:srgbClr val="002060"/>
                </a:solidFill>
                <a:latin typeface="Arial" pitchFamily="34" charset="0"/>
                <a:cs typeface="Arial" pitchFamily="34" charset="0"/>
              </a:rPr>
              <a:t>Începând cu semestrul al II-lea al anului școlar 2020-2021, Ministerul Educației organizează și asigură desfășurarea </a:t>
            </a:r>
            <a:r>
              <a:rPr lang="ro-RO" sz="2000" i="1" dirty="0">
                <a:solidFill>
                  <a:srgbClr val="002060"/>
                </a:solidFill>
                <a:latin typeface="Arial" pitchFamily="34" charset="0"/>
                <a:cs typeface="Arial" pitchFamily="34" charset="0"/>
              </a:rPr>
              <a:t>Programului național pilot de tip “Școală după școală”</a:t>
            </a:r>
            <a:r>
              <a:rPr lang="ro-RO" sz="2000" dirty="0">
                <a:solidFill>
                  <a:srgbClr val="002060"/>
                </a:solidFill>
                <a:latin typeface="Arial" pitchFamily="34" charset="0"/>
                <a:cs typeface="Arial" pitchFamily="34" charset="0"/>
              </a:rPr>
              <a:t>, pentru elevii până în clasa a VIII-a inclusiv, în cadrul proiectului finanțat prin POCU prin care:</a:t>
            </a:r>
            <a:endParaRPr lang="en-US" sz="2000" dirty="0">
              <a:solidFill>
                <a:srgbClr val="002060"/>
              </a:solidFill>
              <a:latin typeface="Arial" pitchFamily="34" charset="0"/>
              <a:cs typeface="Arial" pitchFamily="34" charset="0"/>
            </a:endParaRPr>
          </a:p>
          <a:p>
            <a:pPr marL="0" indent="0" algn="just">
              <a:buNone/>
            </a:pPr>
            <a:endParaRPr lang="ro-RO"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se creează </a:t>
            </a:r>
            <a:r>
              <a:rPr lang="ro-RO" sz="2000" u="sng" dirty="0">
                <a:solidFill>
                  <a:srgbClr val="002060"/>
                </a:solidFill>
                <a:latin typeface="Arial" pitchFamily="34" charset="0"/>
                <a:cs typeface="Arial" pitchFamily="34" charset="0"/>
              </a:rPr>
              <a:t>cadrul național</a:t>
            </a:r>
            <a:r>
              <a:rPr lang="ro-RO" sz="2000" dirty="0">
                <a:solidFill>
                  <a:srgbClr val="002060"/>
                </a:solidFill>
                <a:latin typeface="Arial" pitchFamily="34" charset="0"/>
                <a:cs typeface="Arial" pitchFamily="34" charset="0"/>
              </a:rPr>
              <a:t> prin care unitățile de învățământ preuniversitar vor organiza </a:t>
            </a:r>
            <a:r>
              <a:rPr lang="ro-RO" sz="2000" u="sng" dirty="0">
                <a:solidFill>
                  <a:srgbClr val="002060"/>
                </a:solidFill>
                <a:latin typeface="Arial" pitchFamily="34" charset="0"/>
                <a:cs typeface="Arial" pitchFamily="34" charset="0"/>
              </a:rPr>
              <a:t>activități de tip remedial,</a:t>
            </a:r>
            <a:r>
              <a:rPr lang="ro-RO" sz="2000" dirty="0">
                <a:solidFill>
                  <a:srgbClr val="002060"/>
                </a:solidFill>
                <a:latin typeface="Arial" pitchFamily="34" charset="0"/>
                <a:cs typeface="Arial" pitchFamily="34" charset="0"/>
              </a:rPr>
              <a:t> începând cu  semestrul al II-lea al anului școlar 2020-2021;</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se va acorda unităților de învățământ un sprijin financiar 200lei/lună, per copil înscris, acest sprijin este destinat exclusiv acoperirii costurilor organizării și participării copiilor la activități de educație remedială. Sprijinul financiar este considerat barem standard de cost per elev în elaborarea bugetului proiectului.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841" y="838200"/>
            <a:ext cx="6781800" cy="4404360"/>
          </a:xfrm>
        </p:spPr>
        <p:txBody>
          <a:bodyPr>
            <a:noAutofit/>
          </a:bodyPr>
          <a:lstStyle/>
          <a:p>
            <a:pPr algn="just">
              <a:buFont typeface="Wingdings" panose="05000000000000000000" pitchFamily="2" charset="2"/>
              <a:buChar char="q"/>
            </a:pPr>
            <a:r>
              <a:rPr lang="ro-RO" sz="2000" dirty="0">
                <a:solidFill>
                  <a:srgbClr val="002060"/>
                </a:solidFill>
                <a:latin typeface="Arial" pitchFamily="34" charset="0"/>
                <a:cs typeface="Arial" pitchFamily="34" charset="0"/>
              </a:rPr>
              <a:t>Nu vor putea fi finanțate prin proiect alte tipuri de activitati specifice programului Școala după școală, acesta fiind focalizat </a:t>
            </a:r>
            <a:r>
              <a:rPr lang="ro-RO" sz="2000" u="sng" dirty="0">
                <a:solidFill>
                  <a:srgbClr val="002060"/>
                </a:solidFill>
                <a:latin typeface="Arial" pitchFamily="34" charset="0"/>
                <a:cs typeface="Arial" pitchFamily="34" charset="0"/>
              </a:rPr>
              <a:t>exclusiv pe derularea unui program de recuperare a deficitului de învățare din ultimul an pentru elevii din învățământul primar și gimnazial.</a:t>
            </a:r>
            <a:r>
              <a:rPr lang="ro-RO" sz="2000" dirty="0">
                <a:solidFill>
                  <a:srgbClr val="002060"/>
                </a:solidFill>
                <a:latin typeface="Arial" pitchFamily="34" charset="0"/>
                <a:cs typeface="Arial" pitchFamily="34" charset="0"/>
              </a:rPr>
              <a:t> </a:t>
            </a:r>
            <a:endParaRPr lang="en-US" sz="2000" dirty="0">
              <a:solidFill>
                <a:srgbClr val="002060"/>
              </a:solidFill>
              <a:latin typeface="Arial" pitchFamily="34" charset="0"/>
              <a:cs typeface="Arial" pitchFamily="34" charset="0"/>
            </a:endParaRPr>
          </a:p>
          <a:p>
            <a:pPr algn="just">
              <a:buFont typeface="Wingdings" panose="05000000000000000000" pitchFamily="2" charset="2"/>
              <a:buChar char="q"/>
            </a:pPr>
            <a:r>
              <a:rPr lang="ro-RO" sz="2000" dirty="0">
                <a:solidFill>
                  <a:srgbClr val="002060"/>
                </a:solidFill>
                <a:latin typeface="Arial" pitchFamily="34" charset="0"/>
                <a:cs typeface="Arial" pitchFamily="34" charset="0"/>
              </a:rPr>
              <a:t>Monitorizarea îndeplinirii condițiilor de acordare a sprijinului financiar și a cheltuielilor incluse în baremul standard de cost se va realiza lunar, conform ORDIN nr. 3.300 /2021 privind aprobarea </a:t>
            </a:r>
            <a:r>
              <a:rPr lang="ro-RO" sz="2000" i="1" dirty="0">
                <a:solidFill>
                  <a:srgbClr val="002060"/>
                </a:solidFill>
                <a:latin typeface="Arial" pitchFamily="34" charset="0"/>
                <a:cs typeface="Arial" pitchFamily="34" charset="0"/>
              </a:rPr>
              <a:t>Normelor metodologice de aplicare a Programului național pilot de tip "Școala după școală", pentru elevii până la clasa a VIII-a inclusiv, </a:t>
            </a:r>
            <a:r>
              <a:rPr lang="ro-RO" sz="2000" dirty="0">
                <a:solidFill>
                  <a:srgbClr val="002060"/>
                </a:solidFill>
                <a:latin typeface="Arial" pitchFamily="34" charset="0"/>
                <a:cs typeface="Arial" pitchFamily="34" charset="0"/>
              </a:rPr>
              <a:t>cu modificarile si completarile ulterioare. </a:t>
            </a:r>
            <a:endParaRPr lang="en-US" sz="2000" dirty="0">
              <a:solidFill>
                <a:srgbClr val="002060"/>
              </a:solidFill>
              <a:latin typeface="Arial" pitchFamily="34" charset="0"/>
              <a:cs typeface="Arial" pitchFamily="34" charset="0"/>
            </a:endParaRPr>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6781800" cy="2667000"/>
          </a:xfrm>
        </p:spPr>
        <p:txBody>
          <a:bodyPr>
            <a:noAutofit/>
          </a:bodyPr>
          <a:lstStyle/>
          <a:p>
            <a:pPr marL="0" indent="0" algn="just">
              <a:buNone/>
            </a:pPr>
            <a:r>
              <a:rPr lang="ro-RO" sz="2000" dirty="0">
                <a:solidFill>
                  <a:srgbClr val="002060"/>
                </a:solidFill>
                <a:latin typeface="Arial" pitchFamily="34" charset="0"/>
                <a:cs typeface="Arial" pitchFamily="34" charset="0"/>
              </a:rPr>
              <a:t>DURATA PROIECTULUI:	</a:t>
            </a:r>
            <a:endParaRPr lang="en-US" sz="2000" dirty="0">
              <a:solidFill>
                <a:srgbClr val="002060"/>
              </a:solidFill>
              <a:latin typeface="Arial" pitchFamily="34" charset="0"/>
              <a:cs typeface="Arial" pitchFamily="34" charset="0"/>
            </a:endParaRPr>
          </a:p>
          <a:p>
            <a:pPr algn="just"/>
            <a:r>
              <a:rPr lang="ro-RO" sz="2000" dirty="0">
                <a:solidFill>
                  <a:srgbClr val="002060"/>
                </a:solidFill>
                <a:latin typeface="Arial" pitchFamily="34" charset="0"/>
                <a:cs typeface="Arial" pitchFamily="34" charset="0"/>
              </a:rPr>
              <a:t>7 luni, semestrul al II lea al anului scolar 2020 -2021, retrospectiv,începând cu data de 25 februarie 2021 până la sfârșitul anului școlar 2020 – 2021, conform Normelor metodologice de aplicare a Programului naţional pilot de tip "Şcoala după şcoală", pentru elevii până la clasa a VIII-a inclusiv, aprobate prin Ordinul ministrului educaţiei nr. 3.300/2021, cu modificarile si completarile ulterioare. </a:t>
            </a:r>
            <a:endParaRPr lang="en-US" sz="2000" dirty="0">
              <a:solidFill>
                <a:srgbClr val="002060"/>
              </a:solidFill>
              <a:latin typeface="Arial" pitchFamily="34" charset="0"/>
              <a:cs typeface="Arial" pitchFamily="34" charset="0"/>
            </a:endParaRPr>
          </a:p>
          <a:p>
            <a:pPr marL="0" indent="0" algn="just">
              <a:buNone/>
            </a:pPr>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6781800" cy="4632960"/>
          </a:xfrm>
        </p:spPr>
        <p:txBody>
          <a:bodyPr>
            <a:noAutofit/>
          </a:bodyPr>
          <a:lstStyle/>
          <a:p>
            <a:pPr marL="0" indent="0" algn="just">
              <a:buNone/>
            </a:pPr>
            <a:r>
              <a:rPr lang="ro-RO" sz="2000" u="sng" cap="all" dirty="0">
                <a:solidFill>
                  <a:srgbClr val="002060"/>
                </a:solidFill>
                <a:latin typeface="Arial" pitchFamily="34" charset="0"/>
                <a:cs typeface="Arial" pitchFamily="34" charset="0"/>
              </a:rPr>
              <a:t>Criteriile de eligibilitate a elevilor</a:t>
            </a:r>
            <a:r>
              <a:rPr lang="ro-RO" sz="2000" u="sng" dirty="0">
                <a:solidFill>
                  <a:srgbClr val="002060"/>
                </a:solidFill>
                <a:latin typeface="Arial" pitchFamily="34" charset="0"/>
                <a:cs typeface="Arial" pitchFamily="34" charset="0"/>
              </a:rPr>
              <a:t>:</a:t>
            </a:r>
            <a:endParaRPr lang="en-US" sz="2000" u="sng" dirty="0">
              <a:solidFill>
                <a:srgbClr val="002060"/>
              </a:solidFill>
              <a:latin typeface="Arial" pitchFamily="34" charset="0"/>
              <a:cs typeface="Arial" pitchFamily="34" charset="0"/>
            </a:endParaRPr>
          </a:p>
          <a:p>
            <a:pPr marL="0" indent="0" algn="just">
              <a:buNone/>
            </a:pP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elevul nu a avut acces sau a avut acces deficitar la activitățile educaționale desfășurate prin intermediul tehnologiei și al internetului, întrucât nu dispune de echipamente informatice proprii sau nu beneficiază de conexiune/conexiune fiabilă la internet; sau</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elevul se află în situație de corigență la sfârșitul semestrului I al anului școlar 2020-2021 sau are situația neîncheiată la cel puțin o disciplină; sau</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elevul are nevoie de ore remediale, necesitate dovedită de rezultatele școlare slabe obținute în semestrul anterior sau la evaluarea inițială de la începutul semestrului în derulare.</a:t>
            </a:r>
            <a:endParaRPr lang="en-US" sz="2000" dirty="0">
              <a:solidFill>
                <a:srgbClr val="002060"/>
              </a:solidFill>
              <a:latin typeface="Arial" pitchFamily="34" charset="0"/>
              <a:cs typeface="Arial" pitchFamily="34" charset="0"/>
            </a:endParaRPr>
          </a:p>
          <a:p>
            <a:pPr algn="just"/>
            <a:endParaRPr lang="en-US"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912364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6781800" cy="5318760"/>
          </a:xfrm>
        </p:spPr>
        <p:txBody>
          <a:bodyPr>
            <a:noAutofit/>
          </a:bodyPr>
          <a:lstStyle/>
          <a:p>
            <a:pPr algn="just"/>
            <a:r>
              <a:rPr lang="ro-RO" u="sng" dirty="0">
                <a:solidFill>
                  <a:srgbClr val="002060"/>
                </a:solidFill>
                <a:latin typeface="Arial" panose="020B0604020202020204" pitchFamily="34" charset="0"/>
                <a:cs typeface="Arial" panose="020B0604020202020204" pitchFamily="34" charset="0"/>
              </a:rPr>
              <a:t>Documentele justificative</a:t>
            </a:r>
            <a:r>
              <a:rPr lang="en-US" u="sng" baseline="30000" dirty="0">
                <a:solidFill>
                  <a:srgbClr val="002060"/>
                </a:solidFill>
                <a:latin typeface="Arial" panose="020B0604020202020204" pitchFamily="34" charset="0"/>
                <a:cs typeface="Arial" panose="020B0604020202020204" pitchFamily="34" charset="0"/>
              </a:rPr>
              <a:t> </a:t>
            </a:r>
            <a:r>
              <a:rPr lang="ro-RO" dirty="0">
                <a:solidFill>
                  <a:srgbClr val="002060"/>
                </a:solidFill>
                <a:latin typeface="Arial" panose="020B0604020202020204" pitchFamily="34" charset="0"/>
                <a:cs typeface="Arial" panose="020B0604020202020204" pitchFamily="34" charset="0"/>
              </a:rPr>
              <a:t>care stau la baza încadrării elevilor în criteriile de eligibilitate menționate sunt: </a:t>
            </a:r>
            <a:endParaRPr lang="en-US" dirty="0">
              <a:solidFill>
                <a:srgbClr val="002060"/>
              </a:solidFill>
              <a:latin typeface="Arial" panose="020B0604020202020204" pitchFamily="34" charset="0"/>
              <a:cs typeface="Arial" panose="020B0604020202020204" pitchFamily="34" charset="0"/>
            </a:endParaRPr>
          </a:p>
          <a:p>
            <a:pPr algn="just"/>
            <a:r>
              <a:rPr lang="ro-RO" dirty="0">
                <a:solidFill>
                  <a:srgbClr val="002060"/>
                </a:solidFill>
                <a:latin typeface="Arial" panose="020B0604020202020204" pitchFamily="34" charset="0"/>
                <a:cs typeface="Arial" panose="020B0604020202020204" pitchFamily="34" charset="0"/>
              </a:rPr>
              <a:t>(i) pentru elevii care nu au avut acces sau au avut acces deficitar la activitățile educaționale desfășurate prin intermediul tehnologiei și al internetului: listă prezentată de către unitatea de învățământ, pe baza solicitării scrise a părintelui/ reprezentantului legal al elevului, care include o declarație pe proprie răspundere în acest sens;</a:t>
            </a:r>
            <a:endParaRPr lang="en-US" dirty="0">
              <a:solidFill>
                <a:srgbClr val="002060"/>
              </a:solidFill>
              <a:latin typeface="Arial" panose="020B0604020202020204" pitchFamily="34" charset="0"/>
              <a:cs typeface="Arial" panose="020B0604020202020204" pitchFamily="34" charset="0"/>
            </a:endParaRPr>
          </a:p>
          <a:p>
            <a:pPr algn="just"/>
            <a:r>
              <a:rPr lang="ro-RO" dirty="0">
                <a:solidFill>
                  <a:srgbClr val="002060"/>
                </a:solidFill>
                <a:latin typeface="Arial" panose="020B0604020202020204" pitchFamily="34" charset="0"/>
                <a:cs typeface="Arial" panose="020B0604020202020204" pitchFamily="34" charset="0"/>
              </a:rPr>
              <a:t>(ii) pentru elevii care se află în situație de corigență la sfârșitul semestrului I al anului școlar 2020-2021 sau au situația neîncheiată la cel puțin o disciplină: lista elevilor corigenți sau cu situația neîncheiată la sfârșitul trimestrului precedent prezentată de către unitatea de învățământ;</a:t>
            </a:r>
            <a:endParaRPr lang="en-US" dirty="0">
              <a:solidFill>
                <a:srgbClr val="002060"/>
              </a:solidFill>
              <a:latin typeface="Arial" panose="020B0604020202020204" pitchFamily="34" charset="0"/>
              <a:cs typeface="Arial" panose="020B0604020202020204" pitchFamily="34" charset="0"/>
            </a:endParaRPr>
          </a:p>
          <a:p>
            <a:pPr algn="just"/>
            <a:r>
              <a:rPr lang="ro-RO" dirty="0">
                <a:solidFill>
                  <a:srgbClr val="002060"/>
                </a:solidFill>
                <a:latin typeface="Arial" panose="020B0604020202020204" pitchFamily="34" charset="0"/>
                <a:cs typeface="Arial" panose="020B0604020202020204" pitchFamily="34" charset="0"/>
              </a:rPr>
              <a:t>(iii) pentru elevii care din alte motive au nevoie de activitate remedială: rezultate școlare/ rezultate la evaluarea inițială de la începutul semestrului prezentate de unitatea de învățământ. </a:t>
            </a:r>
            <a:endParaRPr lang="en-US" dirty="0">
              <a:solidFill>
                <a:srgbClr val="002060"/>
              </a:solidFill>
              <a:latin typeface="Arial" panose="020B0604020202020204" pitchFamily="34" charset="0"/>
              <a:cs typeface="Arial" panose="020B0604020202020204" pitchFamily="34" charset="0"/>
            </a:endParaRPr>
          </a:p>
          <a:p>
            <a:pPr algn="just">
              <a:buNone/>
            </a:pPr>
            <a:r>
              <a:rPr lang="ro-RO" b="1" baseline="30000" dirty="0">
                <a:solidFill>
                  <a:srgbClr val="002060"/>
                </a:solidFill>
                <a:latin typeface="Arial" panose="020B0604020202020204" pitchFamily="34" charset="0"/>
                <a:cs typeface="Arial" panose="020B0604020202020204" pitchFamily="34" charset="0"/>
              </a:rPr>
              <a:t>	</a:t>
            </a:r>
            <a:r>
              <a:rPr lang="ro-RO" sz="2400" b="1" baseline="30000" dirty="0">
                <a:solidFill>
                  <a:srgbClr val="002060"/>
                </a:solidFill>
                <a:latin typeface="Arial" panose="020B0604020202020204" pitchFamily="34" charset="0"/>
                <a:cs typeface="Arial" panose="020B0604020202020204" pitchFamily="34" charset="0"/>
              </a:rPr>
              <a:t>Documentele care dovedesc eligibilitatea elevilor pentru participarea la programul național pilot de tip “Școală după școală” se transmit inspectoratului școlar odată cu solicitările de tranșă, iar copii ale acestora se păstrează la nivelul unității</a:t>
            </a:r>
            <a:r>
              <a:rPr lang="en-US" sz="2400" b="1" baseline="30000" dirty="0">
                <a:solidFill>
                  <a:srgbClr val="002060"/>
                </a:solidFill>
                <a:latin typeface="Arial" panose="020B0604020202020204" pitchFamily="34" charset="0"/>
                <a:cs typeface="Arial" panose="020B0604020202020204" pitchFamily="34" charset="0"/>
              </a:rPr>
              <a:t> </a:t>
            </a:r>
            <a:r>
              <a:rPr lang="ro-RO" sz="2400" b="1" baseline="30000" dirty="0">
                <a:solidFill>
                  <a:srgbClr val="002060"/>
                </a:solidFill>
                <a:latin typeface="Arial" panose="020B0604020202020204" pitchFamily="34" charset="0"/>
                <a:cs typeface="Arial" panose="020B0604020202020204" pitchFamily="34" charset="0"/>
              </a:rPr>
              <a:t>de învățământ.</a:t>
            </a:r>
            <a:endParaRPr lang="en-US" sz="2400" b="1" dirty="0">
              <a:solidFill>
                <a:srgbClr val="002060"/>
              </a:solidFill>
              <a:latin typeface="Arial" panose="020B0604020202020204" pitchFamily="34" charset="0"/>
              <a:cs typeface="Arial" panose="020B0604020202020204" pitchFamily="34" charset="0"/>
            </a:endParaRPr>
          </a:p>
          <a:p>
            <a:pPr algn="just"/>
            <a:endParaRPr lang="en-US" dirty="0">
              <a:latin typeface="Arial" pitchFamily="34" charset="0"/>
              <a:cs typeface="Arial" pitchFamily="34" charset="0"/>
            </a:endParaRPr>
          </a:p>
          <a:p>
            <a:pPr algn="just">
              <a:buNone/>
            </a:pPr>
            <a:r>
              <a:rPr lang="ro-RO" u="sng" dirty="0">
                <a:latin typeface="Arial" pitchFamily="34" charset="0"/>
                <a:cs typeface="Arial" pitchFamily="34" charset="0"/>
              </a:rPr>
              <a:t>									</a:t>
            </a:r>
            <a:r>
              <a:rPr lang="ro-RO" dirty="0">
                <a:latin typeface="Arial" pitchFamily="34" charset="0"/>
                <a:cs typeface="Arial" pitchFamily="34" charset="0"/>
              </a:rPr>
              <a:t> </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0875"/>
            <a:ext cx="6781800" cy="2133600"/>
          </a:xfrm>
        </p:spPr>
        <p:txBody>
          <a:bodyPr>
            <a:noAutofit/>
          </a:bodyPr>
          <a:lstStyle/>
          <a:p>
            <a:pPr algn="just">
              <a:buNone/>
            </a:pPr>
            <a:r>
              <a:rPr lang="ro-RO" sz="2400" b="1" cap="all" baseline="30000" dirty="0">
                <a:solidFill>
                  <a:srgbClr val="002060"/>
                </a:solidFill>
                <a:latin typeface="Arial" panose="020B0604020202020204" pitchFamily="34" charset="0"/>
                <a:cs typeface="Arial" panose="020B0604020202020204" pitchFamily="34" charset="0"/>
              </a:rPr>
              <a:t>	Documentele care dovedesc eligibilitatea elevilor pentru participarea la programul național pilot de tip “Școală după școală” se transmit inspectoratului școlar odată cu solicitările de tranșă, iar copii ale acestora se păstrează la nivelul unității</a:t>
            </a:r>
            <a:r>
              <a:rPr lang="en-US" sz="2400" b="1" cap="all" baseline="30000" dirty="0">
                <a:solidFill>
                  <a:srgbClr val="002060"/>
                </a:solidFill>
                <a:latin typeface="Arial" panose="020B0604020202020204" pitchFamily="34" charset="0"/>
                <a:cs typeface="Arial" panose="020B0604020202020204" pitchFamily="34" charset="0"/>
              </a:rPr>
              <a:t> </a:t>
            </a:r>
            <a:r>
              <a:rPr lang="ro-RO" sz="2400" b="1" cap="all" baseline="30000" dirty="0">
                <a:solidFill>
                  <a:srgbClr val="002060"/>
                </a:solidFill>
                <a:latin typeface="Arial" panose="020B0604020202020204" pitchFamily="34" charset="0"/>
                <a:cs typeface="Arial" panose="020B0604020202020204" pitchFamily="34" charset="0"/>
              </a:rPr>
              <a:t>de învățământ.</a:t>
            </a:r>
            <a:endParaRPr lang="en-US" sz="2400" b="1" cap="all" dirty="0">
              <a:solidFill>
                <a:srgbClr val="002060"/>
              </a:solidFill>
              <a:latin typeface="Arial" panose="020B0604020202020204" pitchFamily="34" charset="0"/>
              <a:cs typeface="Arial" panose="020B0604020202020204" pitchFamily="34" charset="0"/>
            </a:endParaRPr>
          </a:p>
          <a:p>
            <a:pPr marL="0" indent="0" algn="just">
              <a:buNone/>
            </a:pPr>
            <a:endParaRPr lang="en-US" sz="2400" cap="all"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223488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48" y="149443"/>
            <a:ext cx="5422952" cy="383957"/>
          </a:xfrm>
        </p:spPr>
        <p:txBody>
          <a:bodyPr>
            <a:normAutofit/>
          </a:bodyPr>
          <a:lstStyle/>
          <a:p>
            <a:r>
              <a:rPr lang="ro-RO" sz="1800" b="1" dirty="0">
                <a:solidFill>
                  <a:srgbClr val="002060"/>
                </a:solidFill>
                <a:latin typeface="Arial" pitchFamily="34" charset="0"/>
                <a:cs typeface="Arial" pitchFamily="34" charset="0"/>
              </a:rPr>
              <a:t>ORGANIZAREA  ACTIVITĂȚILOR REMEDIALE</a:t>
            </a:r>
            <a:endParaRPr lang="en-US" sz="18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251714" y="685800"/>
            <a:ext cx="6705600" cy="4709160"/>
          </a:xfrm>
        </p:spPr>
        <p:txBody>
          <a:bodyPr>
            <a:noAutofit/>
          </a:bodyPr>
          <a:lstStyle/>
          <a:p>
            <a:pPr lvl="0" algn="just"/>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Înscrierea elevului pentru a participa la activitățile de educație remedială organizate în cadrul programului național pilot de tip “Școală după școală” se face pe baza solicitării scrise a părintelui/ a reprezentantului legal etc</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Solicitările scrise se depun la unitatea de învățământ în care este școlarizat elevul</a:t>
            </a:r>
            <a:endParaRPr lang="en-US" sz="2000" dirty="0">
              <a:solidFill>
                <a:srgbClr val="002060"/>
              </a:solidFill>
              <a:latin typeface="Arial" pitchFamily="34" charset="0"/>
              <a:cs typeface="Arial" pitchFamily="34" charset="0"/>
            </a:endParaRPr>
          </a:p>
          <a:p>
            <a:pPr lvl="0" algn="just">
              <a:buFont typeface="Wingdings" panose="05000000000000000000" pitchFamily="2" charset="2"/>
              <a:buChar char="q"/>
            </a:pPr>
            <a:r>
              <a:rPr lang="ro-RO" sz="2000" dirty="0">
                <a:solidFill>
                  <a:srgbClr val="002060"/>
                </a:solidFill>
                <a:latin typeface="Arial" pitchFamily="34" charset="0"/>
                <a:cs typeface="Arial" pitchFamily="34" charset="0"/>
              </a:rPr>
              <a:t>Unitățile de învățământ care nu organizează  activități remediale și care înregistrează cereri ale părinților elevilor, transmit aceste solicitări către  ISJ, care va repartiza elevii in alte  unități de învățământ care organizează programul.</a:t>
            </a:r>
            <a:endParaRPr lang="en-US" sz="2000" dirty="0">
              <a:solidFill>
                <a:srgbClr val="00206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106</TotalTime>
  <Words>2565</Words>
  <Application>Microsoft Office PowerPoint</Application>
  <PresentationFormat>On-screen Show (4:3)</PresentationFormat>
  <Paragraphs>151</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Trebuchet MS</vt:lpstr>
      <vt:lpstr>Wingdings</vt:lpstr>
      <vt:lpstr>Wingdings 3</vt:lpstr>
      <vt:lpstr>Facet</vt:lpstr>
      <vt:lpstr>PowerPoint Presentation</vt:lpstr>
      <vt:lpstr> Proiect finantat prin  PROGRAMUL OPERAŢIONAL CAPITAL UMAN  AXA PRIORITARĂ 6 Educație și competențe Prioritatea de investiții: 10.i: Reducerea și prevenirea părăsirii timpurii a școlii și promovarea accesului egal la participarea la educație timpurie, învățământ primar și învățământ secundar de calitate, inclusiv prin căi formale, non-formale și informale pentru reintegrarea în educație și formare.   OBIECTIV SPECIFIC 6.3. Reducerea părăsirii timpurii a școlii prin măsuri integrate de prevenire și de asigurare a oportunităților egale pentru elevii aparținând grupurilor vulnerabile, cu accent pe elevii aparținând minorității roma și elevii din mediul rural/comunitățile dezavantajate socio-economic.  </vt:lpstr>
      <vt:lpstr>PowerPoint Presentation</vt:lpstr>
      <vt:lpstr>PowerPoint Presentation</vt:lpstr>
      <vt:lpstr>PowerPoint Presentation</vt:lpstr>
      <vt:lpstr>PowerPoint Presentation</vt:lpstr>
      <vt:lpstr>PowerPoint Presentation</vt:lpstr>
      <vt:lpstr>PowerPoint Presentation</vt:lpstr>
      <vt:lpstr>ORGANIZAREA  ACTIVITĂȚILOR REMEDIALE</vt:lpstr>
      <vt:lpstr>ORGANIZAREA  ACTIVITĂȚILOR REMEDIALE</vt:lpstr>
      <vt:lpstr>ORGANIZAREA  ACTIVITĂȚILOR REMEDIALE</vt:lpstr>
      <vt:lpstr>ORGANIZAREA  ACTIVITĂȚILOR REMEDIALE</vt:lpstr>
      <vt:lpstr>ORGANIZAREA  ACTIVITĂȚILOR REMEDIALE</vt:lpstr>
      <vt:lpstr>ORGANIZAREA  ACTIVITĂȚILOR REMEDIALE</vt:lpstr>
      <vt:lpstr>ORGANIZAREA  ACTIVITĂȚILOR REMEDIALE</vt:lpstr>
      <vt:lpstr>ORGANIZAREA  ACTIVITĂȚILOR REMEDIALE</vt:lpstr>
      <vt:lpstr>  ORGANIZAREA  ACTIVITĂȚILOR REMEDIALE</vt:lpstr>
      <vt:lpstr>PowerPoint Presentation</vt:lpstr>
      <vt:lpstr>  ORGANIZAREA  ACTIVITĂȚILOR REMEDIALE</vt:lpstr>
      <vt:lpstr>METODOLOGIA DE IMPLEMENTARE A PROIECTULUI</vt:lpstr>
      <vt:lpstr>METODOLOGIA DE IMPLEMENTARE A PROIECTULUI</vt:lpstr>
      <vt:lpstr>METODOLOGIA DE IMPLEMENTARE A PROIECTULUI</vt:lpstr>
      <vt:lpstr>METODOLOGIA DE IMPLEMENTARE A PROIECTULUI</vt:lpstr>
      <vt:lpstr>METODOLOGIA DE IMPLEMENTARE A PROIECTULUI</vt:lpstr>
      <vt:lpstr>METODOLOGIA DE IMPLEMENTARE A PROIECTULUI</vt:lpstr>
      <vt:lpstr>METODOLOGIA DE IMPLEMENTARE A PROIECTULUI</vt:lpstr>
      <vt:lpstr>METODOLOGIA DE IMPLEMENTARE A PROIECTULUI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dc:creator>
  <cp:lastModifiedBy>User1</cp:lastModifiedBy>
  <cp:revision>18</cp:revision>
  <dcterms:created xsi:type="dcterms:W3CDTF">2006-08-16T00:00:00Z</dcterms:created>
  <dcterms:modified xsi:type="dcterms:W3CDTF">2021-04-07T04:36:46Z</dcterms:modified>
</cp:coreProperties>
</file>